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80"/>
  </p:handoutMasterIdLst>
  <p:sldIdLst>
    <p:sldId id="261" r:id="rId2"/>
    <p:sldId id="263" r:id="rId3"/>
    <p:sldId id="333" r:id="rId4"/>
    <p:sldId id="407" r:id="rId5"/>
    <p:sldId id="358" r:id="rId6"/>
    <p:sldId id="260" r:id="rId7"/>
    <p:sldId id="356" r:id="rId8"/>
    <p:sldId id="357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2" r:id="rId21"/>
    <p:sldId id="373" r:id="rId22"/>
    <p:sldId id="374" r:id="rId23"/>
    <p:sldId id="391" r:id="rId24"/>
    <p:sldId id="375" r:id="rId25"/>
    <p:sldId id="376" r:id="rId26"/>
    <p:sldId id="377" r:id="rId27"/>
    <p:sldId id="378" r:id="rId28"/>
    <p:sldId id="388" r:id="rId29"/>
    <p:sldId id="379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392" r:id="rId39"/>
    <p:sldId id="389" r:id="rId40"/>
    <p:sldId id="390" r:id="rId41"/>
    <p:sldId id="319" r:id="rId42"/>
    <p:sldId id="398" r:id="rId43"/>
    <p:sldId id="265" r:id="rId44"/>
    <p:sldId id="266" r:id="rId45"/>
    <p:sldId id="395" r:id="rId46"/>
    <p:sldId id="396" r:id="rId47"/>
    <p:sldId id="397" r:id="rId48"/>
    <p:sldId id="399" r:id="rId49"/>
    <p:sldId id="271" r:id="rId50"/>
    <p:sldId id="268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279" r:id="rId59"/>
    <p:sldId id="300" r:id="rId60"/>
    <p:sldId id="291" r:id="rId61"/>
    <p:sldId id="281" r:id="rId62"/>
    <p:sldId id="349" r:id="rId63"/>
    <p:sldId id="314" r:id="rId64"/>
    <p:sldId id="289" r:id="rId65"/>
    <p:sldId id="401" r:id="rId66"/>
    <p:sldId id="404" r:id="rId67"/>
    <p:sldId id="406" r:id="rId68"/>
    <p:sldId id="402" r:id="rId69"/>
    <p:sldId id="403" r:id="rId70"/>
    <p:sldId id="405" r:id="rId71"/>
    <p:sldId id="400" r:id="rId72"/>
    <p:sldId id="393" r:id="rId73"/>
    <p:sldId id="394" r:id="rId74"/>
    <p:sldId id="315" r:id="rId75"/>
    <p:sldId id="284" r:id="rId76"/>
    <p:sldId id="408" r:id="rId77"/>
    <p:sldId id="352" r:id="rId78"/>
    <p:sldId id="287" r:id="rId79"/>
  </p:sldIdLst>
  <p:sldSz cx="9144000" cy="6858000" type="screen4x3"/>
  <p:notesSz cx="6797675" cy="9928225"/>
  <p:custDataLst>
    <p:tags r:id="rId8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22" autoAdjust="0"/>
  </p:normalViewPr>
  <p:slideViewPr>
    <p:cSldViewPr>
      <p:cViewPr varScale="1">
        <p:scale>
          <a:sx n="62" d="100"/>
          <a:sy n="62" d="100"/>
        </p:scale>
        <p:origin x="-15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442604195577045"/>
          <c:y val="9.5419847328244295E-2"/>
          <c:w val="0.60174278776434309"/>
          <c:h val="0.72519083969465781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обществознание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46</c:v>
                </c:pt>
                <c:pt idx="1">
                  <c:v>50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биология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Sheet1!$B$3:$C$3</c:f>
              <c:numCache>
                <c:formatCode>General</c:formatCode>
                <c:ptCount val="2"/>
                <c:pt idx="0">
                  <c:v>18</c:v>
                </c:pt>
                <c:pt idx="1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география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Sheet1!$B$4:$C$4</c:f>
              <c:numCache>
                <c:formatCode>General</c:formatCode>
                <c:ptCount val="2"/>
                <c:pt idx="0">
                  <c:v>80</c:v>
                </c:pt>
                <c:pt idx="1">
                  <c:v>92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физика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x"/>
            <c:size val="4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Sheet1!$B$5:$C$5</c:f>
              <c:numCache>
                <c:formatCode>General</c:formatCode>
                <c:ptCount val="2"/>
                <c:pt idx="0">
                  <c:v>33</c:v>
                </c:pt>
                <c:pt idx="1">
                  <c:v>100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химия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star"/>
            <c:size val="4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Sheet1!$B$6:$C$6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информатика и ИКТ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Sheet1!$B$7:$C$7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английский язык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plus"/>
            <c:size val="4"/>
            <c:spPr>
              <a:noFill/>
              <a:ln>
                <a:solidFill>
                  <a:srgbClr val="008080"/>
                </a:solidFill>
                <a:prstDash val="solid"/>
              </a:ln>
            </c:spPr>
          </c:marker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Sheet1!$B$8:$C$8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marker val="1"/>
        <c:axId val="60122240"/>
        <c:axId val="60123776"/>
      </c:lineChart>
      <c:catAx>
        <c:axId val="60122240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60123776"/>
        <c:crosses val="autoZero"/>
        <c:auto val="1"/>
        <c:lblAlgn val="ctr"/>
        <c:lblOffset val="100"/>
        <c:tickLblSkip val="1"/>
        <c:tickMarkSkip val="1"/>
      </c:catAx>
      <c:valAx>
        <c:axId val="6012377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60122240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24025974025976"/>
          <c:y val="0.14503816793893129"/>
          <c:w val="0.20026888317548097"/>
          <c:h val="0.61832061068702415"/>
        </c:manualLayout>
      </c:layout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55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15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10 класс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</c:v>
                </c:pt>
                <c:pt idx="1">
                  <c:v>19</c:v>
                </c:pt>
                <c:pt idx="2">
                  <c:v>15</c:v>
                </c:pt>
                <c:pt idx="3">
                  <c:v>17</c:v>
                </c:pt>
                <c:pt idx="4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ССУЗ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</c:v>
                </c:pt>
                <c:pt idx="1">
                  <c:v>6</c:v>
                </c:pt>
                <c:pt idx="2">
                  <c:v>17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ОСШ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hape val="box"/>
        <c:axId val="102639488"/>
        <c:axId val="102641024"/>
        <c:axId val="0"/>
      </c:bar3DChart>
      <c:catAx>
        <c:axId val="102639488"/>
        <c:scaling>
          <c:orientation val="minMax"/>
        </c:scaling>
        <c:axPos val="b"/>
        <c:numFmt formatCode="General" sourceLinked="1"/>
        <c:tickLblPos val="nextTo"/>
        <c:crossAx val="102641024"/>
        <c:crosses val="autoZero"/>
        <c:auto val="1"/>
        <c:lblAlgn val="ctr"/>
        <c:lblOffset val="100"/>
      </c:catAx>
      <c:valAx>
        <c:axId val="102641024"/>
        <c:scaling>
          <c:orientation val="minMax"/>
        </c:scaling>
        <c:axPos val="l"/>
        <c:majorGridlines/>
        <c:numFmt formatCode="General" sourceLinked="1"/>
        <c:tickLblPos val="nextTo"/>
        <c:crossAx val="10263948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hape val="box"/>
        <c:axId val="102692352"/>
        <c:axId val="102693888"/>
        <c:axId val="0"/>
      </c:bar3DChart>
      <c:catAx>
        <c:axId val="102692352"/>
        <c:scaling>
          <c:orientation val="minMax"/>
        </c:scaling>
        <c:axPos val="b"/>
        <c:tickLblPos val="nextTo"/>
        <c:crossAx val="102693888"/>
        <c:crosses val="autoZero"/>
        <c:auto val="1"/>
        <c:lblAlgn val="ctr"/>
        <c:lblOffset val="100"/>
      </c:catAx>
      <c:valAx>
        <c:axId val="102693888"/>
        <c:scaling>
          <c:orientation val="minMax"/>
        </c:scaling>
        <c:axPos val="l"/>
        <c:majorGridlines/>
        <c:numFmt formatCode="General" sourceLinked="1"/>
        <c:tickLblPos val="nextTo"/>
        <c:crossAx val="102692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937609361330196"/>
          <c:y val="0.52557961504812178"/>
          <c:w val="0.20673501749781351"/>
          <c:h val="0.10747187851518562"/>
        </c:manualLayout>
      </c:layout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суммарный балл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1</c:v>
                </c:pt>
                <c:pt idx="2">
                  <c:v>5</c:v>
                </c:pt>
                <c:pt idx="3">
                  <c:v>6</c:v>
                </c:pt>
                <c:pt idx="4">
                  <c:v>12</c:v>
                </c:pt>
              </c:numCache>
            </c:numRef>
          </c:val>
        </c:ser>
        <c:shape val="box"/>
        <c:axId val="101319040"/>
        <c:axId val="101320576"/>
        <c:axId val="0"/>
      </c:bar3DChart>
      <c:catAx>
        <c:axId val="101319040"/>
        <c:scaling>
          <c:orientation val="minMax"/>
        </c:scaling>
        <c:axPos val="b"/>
        <c:tickLblPos val="nextTo"/>
        <c:crossAx val="101320576"/>
        <c:crosses val="autoZero"/>
        <c:auto val="1"/>
        <c:lblAlgn val="ctr"/>
        <c:lblOffset val="100"/>
      </c:catAx>
      <c:valAx>
        <c:axId val="101320576"/>
        <c:scaling>
          <c:orientation val="minMax"/>
        </c:scaling>
        <c:axPos val="l"/>
        <c:majorGridlines/>
        <c:numFmt formatCode="General" sourceLinked="1"/>
        <c:tickLblPos val="nextTo"/>
        <c:crossAx val="101319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93760936133044"/>
          <c:y val="0.52557961504812345"/>
          <c:w val="0.20673501749781398"/>
          <c:h val="0.10747187851518562"/>
        </c:manualLayout>
      </c:layout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99E95-99B6-40ED-9770-3ABC4C228373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DD32B-304B-4194-B844-8CD7D196D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53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AD29708-F860-4F73-96D5-77703A5D5035}" type="datetimeFigureOut">
              <a:rPr lang="ru-RU" smtClean="0"/>
              <a:pPr/>
              <a:t>03.09.2017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7C9AEC2-1B79-44DC-9011-910CDD5C94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school28.edu-kolomna.ru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755576" y="332656"/>
            <a:ext cx="7659762" cy="122413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 </a:t>
            </a:r>
            <a:r>
              <a:rPr lang="ru-RU" sz="4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</a:rPr>
              <a:t/>
            </a:r>
            <a:br>
              <a:rPr lang="ru-RU" sz="4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</a:rPr>
            </a:br>
            <a:endParaRPr lang="ru-RU" sz="4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2052" name="Рисунок 3" descr="school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89040"/>
            <a:ext cx="8031222" cy="23591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Лента лицом вверх 3"/>
          <p:cNvSpPr/>
          <p:nvPr/>
        </p:nvSpPr>
        <p:spPr>
          <a:xfrm rot="10800000" flipV="1">
            <a:off x="-252536" y="260648"/>
            <a:ext cx="9649072" cy="3096344"/>
          </a:xfrm>
          <a:prstGeom prst="ribbon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Публичный отчет директора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МОУ СОШ № 28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Ушакова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Дмитрия Владимировича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</a:rPr>
            </a:b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Результаты ДР в 4-7 классах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(март, май 2017 года)</a:t>
            </a:r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 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80309561"/>
              </p:ext>
            </p:extLst>
          </p:nvPr>
        </p:nvGraphicFramePr>
        <p:xfrm>
          <a:off x="179514" y="1772815"/>
          <a:ext cx="8784975" cy="46436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2166"/>
                <a:gridCol w="2001824"/>
                <a:gridCol w="1756995"/>
                <a:gridCol w="1756995"/>
                <a:gridCol w="1756995"/>
              </a:tblGrid>
              <a:tr h="45396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Класс</a:t>
                      </a:r>
                      <a:endParaRPr lang="ru-RU" sz="2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Уровень</a:t>
                      </a:r>
                      <a:endParaRPr lang="ru-RU" sz="2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77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 smtClean="0"/>
                        <a:t>недостаточ</a:t>
                      </a:r>
                      <a:endParaRPr lang="ru-RU" sz="20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 smtClean="0"/>
                        <a:t>ный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базовый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повышенный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высокий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4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4 «А»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0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2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16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6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4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5 «А»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13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11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4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6 «А»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2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10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6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5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6 «Б»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4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9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24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7 «А»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0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5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17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3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Результаты ВПР,  4-5 классы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51177598"/>
              </p:ext>
            </p:extLst>
          </p:nvPr>
        </p:nvGraphicFramePr>
        <p:xfrm>
          <a:off x="179510" y="1600200"/>
          <a:ext cx="8784979" cy="520701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4997"/>
                <a:gridCol w="1121269"/>
                <a:gridCol w="1388725"/>
                <a:gridCol w="1254997"/>
                <a:gridCol w="1100694"/>
                <a:gridCol w="1409300"/>
                <a:gridCol w="1254997"/>
              </a:tblGrid>
              <a:tr h="58307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Предмет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Качество усвоения программ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3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4 «А»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5 «А»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3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ОО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Муниципалитет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Регион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ОО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Муниципалитет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Регион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3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Русский язык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92%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82%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79%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48%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60%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49%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3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Математика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96%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84%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84%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58%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69%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63%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71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Окружающий мир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87%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79%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77%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-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-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-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3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Биология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-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-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-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88%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74%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67%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3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История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-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-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-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54%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75%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68%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Результаты  ВПР, 11 класс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32678167"/>
              </p:ext>
            </p:extLst>
          </p:nvPr>
        </p:nvGraphicFramePr>
        <p:xfrm>
          <a:off x="683569" y="1556791"/>
          <a:ext cx="7704855" cy="50194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28191"/>
                <a:gridCol w="1296144"/>
                <a:gridCol w="1512168"/>
                <a:gridCol w="3168352"/>
              </a:tblGrid>
              <a:tr h="48131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Предмет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Первичный балл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ФИ учащихся, набравших наивысший балл по школе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1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/>
                        <a:t>Макс.</a:t>
                      </a:r>
                      <a:endParaRPr lang="ru-RU" sz="2000" b="1" i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Средний  по школе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0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Химия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33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23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Украинец </a:t>
                      </a:r>
                      <a:r>
                        <a:rPr lang="ru-RU" sz="1800" dirty="0" smtClean="0"/>
                        <a:t>Валентина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5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История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21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17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Айрапетова </a:t>
                      </a:r>
                      <a:r>
                        <a:rPr lang="ru-RU" sz="1800" dirty="0" err="1" smtClean="0"/>
                        <a:t>Рузана</a:t>
                      </a:r>
                      <a:endParaRPr lang="ru-RU" sz="1800" dirty="0"/>
                    </a:p>
                  </a:txBody>
                  <a:tcPr marL="68580" marR="68580" marT="0" marB="0"/>
                </a:tc>
              </a:tr>
              <a:tr h="745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География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22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17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Литвинов </a:t>
                      </a:r>
                      <a:r>
                        <a:rPr lang="ru-RU" sz="1800" dirty="0" smtClean="0"/>
                        <a:t>Владислав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/>
                        <a:t>Никулова</a:t>
                      </a:r>
                      <a:r>
                        <a:rPr lang="ru-RU" sz="1800" dirty="0" smtClean="0"/>
                        <a:t> Виктория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Физика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26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18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Бунякина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smtClean="0"/>
                        <a:t>Мария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Украинец Валентина</a:t>
                      </a:r>
                      <a:endParaRPr lang="ru-RU" sz="18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Хомылева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smtClean="0"/>
                        <a:t>Алина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Биология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30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21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Волкова </a:t>
                      </a:r>
                      <a:r>
                        <a:rPr lang="ru-RU" sz="1800" dirty="0" smtClean="0"/>
                        <a:t>Юлия</a:t>
                      </a:r>
                      <a:endParaRPr lang="ru-RU" sz="18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Шатская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smtClean="0"/>
                        <a:t>Наталья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70C0"/>
                </a:solidFill>
              </a:rPr>
              <a:t/>
            </a:r>
            <a:br>
              <a:rPr lang="ru-RU" sz="3100" b="1" dirty="0" smtClean="0">
                <a:solidFill>
                  <a:srgbClr val="0070C0"/>
                </a:solidFill>
              </a:rPr>
            </a:br>
            <a:r>
              <a:rPr lang="ru-RU" sz="3100" b="1" dirty="0" smtClean="0">
                <a:solidFill>
                  <a:srgbClr val="0070C0"/>
                </a:solidFill>
              </a:rPr>
              <a:t>Результаты итоговой аттестации учащихся </a:t>
            </a:r>
            <a:br>
              <a:rPr lang="ru-RU" sz="3100" b="1" dirty="0" smtClean="0">
                <a:solidFill>
                  <a:srgbClr val="0070C0"/>
                </a:solidFill>
              </a:rPr>
            </a:br>
            <a:r>
              <a:rPr lang="ru-RU" sz="3100" b="1" dirty="0" smtClean="0">
                <a:solidFill>
                  <a:srgbClr val="0070C0"/>
                </a:solidFill>
              </a:rPr>
              <a:t>9-ых классов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66783842"/>
              </p:ext>
            </p:extLst>
          </p:nvPr>
        </p:nvGraphicFramePr>
        <p:xfrm>
          <a:off x="683568" y="1988840"/>
          <a:ext cx="7776864" cy="4320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30494"/>
                <a:gridCol w="2669205"/>
                <a:gridCol w="2577165"/>
              </a:tblGrid>
              <a:tr h="1724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/>
                        <a:t>Предмет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Усвоение программ</a:t>
                      </a:r>
                      <a:endParaRPr lang="ru-RU" sz="2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Качество усвоения программ</a:t>
                      </a:r>
                      <a:endParaRPr lang="ru-RU" sz="2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4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/>
                        <a:t>Русский язык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65%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5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/>
                        <a:t>Математика 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59%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70C0"/>
                </a:solidFill>
              </a:rPr>
              <a:t/>
            </a:r>
            <a:br>
              <a:rPr lang="ru-RU" sz="3100" b="1" dirty="0" smtClean="0">
                <a:solidFill>
                  <a:srgbClr val="0070C0"/>
                </a:solidFill>
              </a:rPr>
            </a:br>
            <a:r>
              <a:rPr lang="ru-RU" sz="3100" b="1" dirty="0" smtClean="0">
                <a:solidFill>
                  <a:srgbClr val="0070C0"/>
                </a:solidFill>
              </a:rPr>
              <a:t>Результаты итоговой аттестации учащихся </a:t>
            </a:r>
            <a:br>
              <a:rPr lang="ru-RU" sz="3100" b="1" dirty="0" smtClean="0">
                <a:solidFill>
                  <a:srgbClr val="0070C0"/>
                </a:solidFill>
              </a:rPr>
            </a:br>
            <a:r>
              <a:rPr lang="ru-RU" sz="3100" b="1" dirty="0" smtClean="0">
                <a:solidFill>
                  <a:srgbClr val="0070C0"/>
                </a:solidFill>
              </a:rPr>
              <a:t>9-ых классов (предметы по выбору)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25647371"/>
              </p:ext>
            </p:extLst>
          </p:nvPr>
        </p:nvGraphicFramePr>
        <p:xfrm>
          <a:off x="0" y="1738024"/>
          <a:ext cx="9143999" cy="51199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55776"/>
                <a:gridCol w="1944216"/>
                <a:gridCol w="1872208"/>
                <a:gridCol w="2771799"/>
              </a:tblGrid>
              <a:tr h="12459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Предмет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Кол-во  учащихся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Усвоение программ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Качество усвоения программ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4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Обществознание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14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50%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33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Биология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100%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19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География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12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100%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92%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3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Физика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3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Химия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3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100%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77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Информатика и ИКТ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85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Английский язык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100%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93966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04855" cy="175941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Сравнительный анализ качества усвоения программ по результатам сдачи ОГЭ по предметам по выбору за два года</a:t>
            </a:r>
            <a:endParaRPr lang="ru-RU" sz="2400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64787088"/>
              </p:ext>
            </p:extLst>
          </p:nvPr>
        </p:nvGraphicFramePr>
        <p:xfrm>
          <a:off x="611559" y="1844823"/>
          <a:ext cx="7992888" cy="44644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4296"/>
                <a:gridCol w="2664296"/>
                <a:gridCol w="2664296"/>
              </a:tblGrid>
              <a:tr h="48443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Предмет </a:t>
                      </a:r>
                      <a:endParaRPr lang="ru-RU" sz="2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Качество усвоения программ</a:t>
                      </a:r>
                      <a:endParaRPr lang="ru-RU" sz="2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44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/>
                        <a:t>2016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/>
                        <a:t>2017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Обществознание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46%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50%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Биология 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18%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География 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80%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92%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Физика 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33%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100%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Химия 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9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Информатика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100%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Английский язык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100%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100%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60839" cy="139937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Сравнительный анализ качества усвоения программ по результатам сдачи ОГЭ по предметам по выбору за два года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9512" y="1600200"/>
          <a:ext cx="8964488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20688"/>
            <a:ext cx="6965245" cy="1008113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Результаты ЕГЭ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65762097"/>
              </p:ext>
            </p:extLst>
          </p:nvPr>
        </p:nvGraphicFramePr>
        <p:xfrm>
          <a:off x="611560" y="1913425"/>
          <a:ext cx="7848873" cy="43958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09876"/>
                <a:gridCol w="2182612"/>
                <a:gridCol w="1800200"/>
                <a:gridCol w="1656185"/>
              </a:tblGrid>
              <a:tr h="129496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Предмет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Кол-во участников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Средний бал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Макс. балл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0371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Русский язык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88</a:t>
                      </a:r>
                      <a:endParaRPr lang="ru-RU" sz="2400" b="1" dirty="0"/>
                    </a:p>
                  </a:txBody>
                  <a:tcPr/>
                </a:tc>
              </a:tr>
              <a:tr h="98439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Математика  (базовый 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ru-RU" sz="2400" baseline="0" dirty="0" err="1" smtClean="0"/>
                        <a:t>ур</a:t>
                      </a:r>
                      <a:r>
                        <a:rPr lang="ru-RU" sz="2400" baseline="0" dirty="0" smtClean="0"/>
                        <a:t>.</a:t>
                      </a:r>
                      <a:r>
                        <a:rPr lang="ru-RU" sz="2400" dirty="0" smtClean="0"/>
                        <a:t>)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</a:t>
                      </a:r>
                      <a:endParaRPr lang="ru-RU" sz="2400" b="1" dirty="0"/>
                    </a:p>
                  </a:txBody>
                  <a:tcPr/>
                </a:tc>
              </a:tr>
              <a:tr h="121281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Математика (профиль)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72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16445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Результаты ЕГЭ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85665580"/>
              </p:ext>
            </p:extLst>
          </p:nvPr>
        </p:nvGraphicFramePr>
        <p:xfrm>
          <a:off x="179512" y="1328991"/>
          <a:ext cx="8640960" cy="49875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3891"/>
                <a:gridCol w="1707687"/>
                <a:gridCol w="1334782"/>
                <a:gridCol w="1405034"/>
                <a:gridCol w="1445330"/>
                <a:gridCol w="1224236"/>
              </a:tblGrid>
              <a:tr h="2027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Предмет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Количество учащихся, сдававших ЕГЭ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Средний балл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Максимальный балл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Минимальный балл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Кол-во,</a:t>
                      </a:r>
                      <a:endParaRPr lang="ru-RU" sz="18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получивших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75 </a:t>
                      </a:r>
                      <a:r>
                        <a:rPr lang="ru-RU" sz="1800" dirty="0" smtClean="0"/>
                        <a:t>б. и </a:t>
                      </a:r>
                      <a:r>
                        <a:rPr lang="ru-RU" sz="1800" dirty="0"/>
                        <a:t>более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86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География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-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53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-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0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9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История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2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45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54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-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0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78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/>
                        <a:t>Общество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/>
                        <a:t>знание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16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50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71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31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78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Информатика и ИКТ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-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73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-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25575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Результаты ЕГЭ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73146405"/>
              </p:ext>
            </p:extLst>
          </p:nvPr>
        </p:nvGraphicFramePr>
        <p:xfrm>
          <a:off x="251519" y="1343029"/>
          <a:ext cx="8640960" cy="496629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3891"/>
                <a:gridCol w="1707687"/>
                <a:gridCol w="1334782"/>
                <a:gridCol w="1405034"/>
                <a:gridCol w="1445330"/>
                <a:gridCol w="1224236"/>
              </a:tblGrid>
              <a:tr h="2444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Предмет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Количество учащихся, сдававших ЕГЭ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Средний балл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Максимальный балл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Минимальный балл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Кол-во,</a:t>
                      </a:r>
                      <a:endParaRPr lang="ru-RU" sz="18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получивших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75 </a:t>
                      </a:r>
                      <a:r>
                        <a:rPr lang="ru-RU" sz="1800" dirty="0" smtClean="0"/>
                        <a:t> б. и </a:t>
                      </a:r>
                      <a:r>
                        <a:rPr lang="ru-RU" sz="1800" dirty="0"/>
                        <a:t>более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64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Литература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-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68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-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80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Биология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4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41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59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27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88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Физика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6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44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52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36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587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Химия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3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35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51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25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0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25575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6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Общие сведения о школе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755576" y="1571625"/>
            <a:ext cx="7459737" cy="5000625"/>
          </a:xfrm>
        </p:spPr>
        <p:txBody>
          <a:bodyPr>
            <a:normAutofit fontScale="55000" lnSpcReduction="20000"/>
          </a:bodyPr>
          <a:lstStyle/>
          <a:p>
            <a:pPr algn="l">
              <a:buNone/>
            </a:pPr>
            <a:r>
              <a:rPr lang="ru-RU" sz="3400" b="1" dirty="0" smtClean="0">
                <a:solidFill>
                  <a:schemeClr val="tx1"/>
                </a:solidFill>
              </a:rPr>
              <a:t>    </a:t>
            </a:r>
            <a:endParaRPr lang="ru-RU" sz="3400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3400" b="1" u="sng" dirty="0" smtClean="0">
                <a:solidFill>
                  <a:schemeClr val="tx1"/>
                </a:solidFill>
              </a:rPr>
              <a:t>Муниципальное бюджетное общеобразовательное учреждение </a:t>
            </a:r>
            <a:endParaRPr lang="ru-RU" sz="3400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3400" b="1" u="sng" dirty="0" smtClean="0">
                <a:solidFill>
                  <a:schemeClr val="tx1"/>
                </a:solidFill>
              </a:rPr>
              <a:t>средняя общеобразовательная школа № 28</a:t>
            </a:r>
            <a:endParaRPr lang="ru-RU" sz="3400" dirty="0" smtClean="0">
              <a:solidFill>
                <a:schemeClr val="tx1"/>
              </a:solidFill>
            </a:endParaRPr>
          </a:p>
          <a:p>
            <a:pPr algn="l">
              <a:buNone/>
            </a:pPr>
            <a:r>
              <a:rPr lang="ru-RU" sz="3400" dirty="0" smtClean="0">
                <a:solidFill>
                  <a:schemeClr val="tx1"/>
                </a:solidFill>
              </a:rPr>
              <a:t> </a:t>
            </a:r>
          </a:p>
          <a:p>
            <a:pPr algn="ctr">
              <a:buNone/>
            </a:pPr>
            <a:r>
              <a:rPr lang="ru-RU" sz="3400" b="1" dirty="0" smtClean="0">
                <a:solidFill>
                  <a:schemeClr val="tx1"/>
                </a:solidFill>
              </a:rPr>
              <a:t>    Юридический адрес:</a:t>
            </a:r>
            <a:endParaRPr lang="ru-RU" sz="3400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3400" b="1" i="1" u="sng" dirty="0" smtClean="0">
                <a:solidFill>
                  <a:schemeClr val="tx1"/>
                </a:solidFill>
              </a:rPr>
              <a:t>140441, Московская область, г.о. Коломна, </a:t>
            </a:r>
          </a:p>
          <a:p>
            <a:pPr algn="ctr">
              <a:buNone/>
            </a:pPr>
            <a:r>
              <a:rPr lang="ru-RU" sz="3400" b="1" i="1" u="sng" dirty="0" smtClean="0">
                <a:solidFill>
                  <a:schemeClr val="tx1"/>
                </a:solidFill>
              </a:rPr>
              <a:t>ул. Ларцевы Поляны, д. 11</a:t>
            </a:r>
          </a:p>
          <a:p>
            <a:pPr algn="ctr">
              <a:buNone/>
            </a:pPr>
            <a:endParaRPr lang="ru-RU" sz="3400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3400" b="1" dirty="0" smtClean="0">
                <a:solidFill>
                  <a:schemeClr val="tx1"/>
                </a:solidFill>
              </a:rPr>
              <a:t>     Телефон/факс:  </a:t>
            </a:r>
            <a:r>
              <a:rPr lang="ru-RU" sz="3400" b="1" i="1" u="sng" dirty="0" smtClean="0">
                <a:solidFill>
                  <a:schemeClr val="tx1"/>
                </a:solidFill>
              </a:rPr>
              <a:t>613-92-86.</a:t>
            </a:r>
            <a:endParaRPr lang="ru-RU" sz="3400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3400" dirty="0" smtClean="0">
                <a:solidFill>
                  <a:schemeClr val="tx1"/>
                </a:solidFill>
              </a:rPr>
              <a:t> </a:t>
            </a:r>
          </a:p>
          <a:p>
            <a:pPr algn="ctr">
              <a:buNone/>
            </a:pPr>
            <a:r>
              <a:rPr lang="ru-RU" sz="3400" dirty="0" smtClean="0">
                <a:solidFill>
                  <a:schemeClr val="tx1"/>
                </a:solidFill>
              </a:rPr>
              <a:t> </a:t>
            </a:r>
          </a:p>
          <a:p>
            <a:pPr algn="ctr">
              <a:buNone/>
            </a:pPr>
            <a:r>
              <a:rPr lang="ru-RU" sz="3400" b="1" dirty="0" smtClean="0">
                <a:solidFill>
                  <a:schemeClr val="tx1"/>
                </a:solidFill>
              </a:rPr>
              <a:t>     Адрес  электронной  почты: </a:t>
            </a:r>
            <a:r>
              <a:rPr lang="ru-RU" sz="3400" b="1" i="1" u="sng" dirty="0" smtClean="0">
                <a:solidFill>
                  <a:schemeClr val="tx1"/>
                </a:solidFill>
              </a:rPr>
              <a:t>Kolomna-school28@yandex.ru</a:t>
            </a:r>
            <a:endParaRPr lang="ru-RU" sz="3400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3400" dirty="0" smtClean="0">
                <a:solidFill>
                  <a:schemeClr val="tx1"/>
                </a:solidFill>
              </a:rPr>
              <a:t> </a:t>
            </a:r>
          </a:p>
          <a:p>
            <a:pPr algn="ctr">
              <a:buNone/>
            </a:pPr>
            <a:r>
              <a:rPr lang="ru-RU" sz="3400" b="1" dirty="0" smtClean="0">
                <a:solidFill>
                  <a:schemeClr val="tx1"/>
                </a:solidFill>
              </a:rPr>
              <a:t>     Адрес школьного сайта:</a:t>
            </a:r>
            <a:r>
              <a:rPr lang="ru-RU" sz="3400" b="1" dirty="0" smtClean="0"/>
              <a:t>  </a:t>
            </a:r>
            <a:r>
              <a:rPr lang="ru-RU" sz="3400" b="1" i="1" dirty="0" smtClean="0">
                <a:hlinkClick r:id="rId2"/>
              </a:rPr>
              <a:t>http://school28.edu-kolomna.ru/</a:t>
            </a:r>
            <a:endParaRPr lang="ru-RU" sz="3400" dirty="0" smtClean="0"/>
          </a:p>
          <a:p>
            <a:pPr algn="l"/>
            <a:endParaRPr lang="ru-RU" dirty="0"/>
          </a:p>
        </p:txBody>
      </p:sp>
      <p:pic>
        <p:nvPicPr>
          <p:cNvPr id="1026" name="Picture 2" descr="E:\герб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433228"/>
            <a:ext cx="1763688" cy="2494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3872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Сведения о поступлении выпускников основной школы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25445321"/>
              </p:ext>
            </p:extLst>
          </p:nvPr>
        </p:nvGraphicFramePr>
        <p:xfrm>
          <a:off x="251520" y="3146812"/>
          <a:ext cx="8640960" cy="32345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28392"/>
                <a:gridCol w="2232248"/>
                <a:gridCol w="2880320"/>
              </a:tblGrid>
              <a:tr h="178841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bg1"/>
                          </a:solidFill>
                        </a:rPr>
                        <a:t>Количество выпускников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В 10 класс 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В </a:t>
                      </a:r>
                      <a:r>
                        <a:rPr lang="ru-RU" sz="3600" dirty="0" err="1" smtClean="0"/>
                        <a:t>ССУЗы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446104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19 чел.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14 чел.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5 чел.</a:t>
                      </a:r>
                      <a:endParaRPr lang="ru-RU" sz="4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43202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Анализ поступления выпускников основной школы за пять лет</a:t>
            </a:r>
            <a:endParaRPr lang="ru-RU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86206916"/>
              </p:ext>
            </p:extLst>
          </p:nvPr>
        </p:nvGraphicFramePr>
        <p:xfrm>
          <a:off x="755576" y="1700808"/>
          <a:ext cx="770485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16076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Сведения о поступлении выпускников средней школы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82412173"/>
              </p:ext>
            </p:extLst>
          </p:nvPr>
        </p:nvGraphicFramePr>
        <p:xfrm>
          <a:off x="179512" y="3284984"/>
          <a:ext cx="8496945" cy="30963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32315"/>
                <a:gridCol w="2832315"/>
                <a:gridCol w="2832315"/>
              </a:tblGrid>
              <a:tr h="1709101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В ВУЗы </a:t>
                      </a:r>
                      <a:r>
                        <a:rPr lang="ru-RU" sz="3200" dirty="0" smtClean="0"/>
                        <a:t>бюджет</a:t>
                      </a:r>
                      <a:endParaRPr lang="ru-RU" sz="3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В </a:t>
                      </a:r>
                      <a:r>
                        <a:rPr lang="ru-RU" sz="4000" dirty="0" err="1" smtClean="0"/>
                        <a:t>ССУЗы</a:t>
                      </a:r>
                      <a:endParaRPr lang="ru-RU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Работают</a:t>
                      </a:r>
                      <a:endParaRPr lang="ru-RU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387243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16 чел.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6 чел.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 чел.</a:t>
                      </a:r>
                      <a:endParaRPr lang="ru-RU" sz="4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184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6800" y="428605"/>
            <a:ext cx="6255488" cy="1000131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Гордость школы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71600" y="2204864"/>
            <a:ext cx="7416824" cy="230425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Золотые медали – 12</a:t>
            </a:r>
          </a:p>
          <a:p>
            <a:r>
              <a:rPr lang="ru-RU" sz="36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Серебряные медали -67</a:t>
            </a:r>
            <a:endParaRPr lang="ru-RU" sz="36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2" descr="E:\герб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789040"/>
            <a:ext cx="1979712" cy="2799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Результаты участия в муниципальном этапе Всероссийской олимпиады школьников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73019579"/>
              </p:ext>
            </p:extLst>
          </p:nvPr>
        </p:nvGraphicFramePr>
        <p:xfrm>
          <a:off x="323528" y="1484784"/>
          <a:ext cx="8352928" cy="515718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548351"/>
                <a:gridCol w="1769688"/>
                <a:gridCol w="1557325"/>
                <a:gridCol w="2477564"/>
              </a:tblGrid>
              <a:tr h="707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ФИ ученика, класс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Предмет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Результат участия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ФИО учителя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7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Мурашова Екатерина, 8а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Физическая культура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победитель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Мурашова </a:t>
                      </a:r>
                      <a:r>
                        <a:rPr lang="ru-RU" sz="2000" dirty="0" smtClean="0"/>
                        <a:t>М.А.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7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Мурашов Максим, </a:t>
                      </a:r>
                      <a:endParaRPr lang="ru-RU" sz="20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9 </a:t>
                      </a:r>
                      <a:r>
                        <a:rPr lang="ru-RU" sz="2000" dirty="0"/>
                        <a:t>класс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География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призер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Бусоргина Т.А.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7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Каширский Денис, 10  класс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ОБЖ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победитель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Петричиц И.А.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7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Пикалов Глеб, </a:t>
                      </a:r>
                      <a:endParaRPr lang="ru-RU" sz="20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10 </a:t>
                      </a:r>
                      <a:r>
                        <a:rPr lang="ru-RU" sz="2000" dirty="0" err="1"/>
                        <a:t>кл</a:t>
                      </a:r>
                      <a:r>
                        <a:rPr lang="ru-RU" sz="2000" dirty="0"/>
                        <a:t>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География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История 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призер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/>
                        <a:t>Бусоргина</a:t>
                      </a:r>
                      <a:r>
                        <a:rPr lang="ru-RU" sz="2000" dirty="0"/>
                        <a:t> Т.А.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Демина Н.Б.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71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Авдеева Ксения,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10 класс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Русский язык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победитель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Безуглая С.И.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4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Иванов Илья, </a:t>
                      </a:r>
                      <a:endParaRPr lang="ru-RU" sz="20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10 </a:t>
                      </a:r>
                      <a:r>
                        <a:rPr lang="ru-RU" sz="2000" dirty="0"/>
                        <a:t>класс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Физическая культура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призер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Савинов А.В.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9151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92696"/>
            <a:ext cx="6965245" cy="93610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Сравнительный анализ результатов участия МОУ СОШ № 28</a:t>
            </a: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в городских олимпиадах</a:t>
            </a: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2505042327"/>
              </p:ext>
            </p:extLst>
          </p:nvPr>
        </p:nvGraphicFramePr>
        <p:xfrm>
          <a:off x="467544" y="2204864"/>
          <a:ext cx="8501122" cy="4412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683569" y="1844824"/>
          <a:ext cx="770485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Результаты участия в региональном этапе Всероссийской олимпиады 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3569" y="2348880"/>
          <a:ext cx="7776864" cy="39604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2288"/>
                <a:gridCol w="2304255"/>
                <a:gridCol w="2880321"/>
              </a:tblGrid>
              <a:tr h="1191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/>
                        <a:t>ФИ ученика, класс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/>
                        <a:t>Предмет 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/>
                        <a:t>ФИО учителя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76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/>
                        <a:t>Пикалов Глеб, </a:t>
                      </a:r>
                      <a:endParaRPr lang="ru-RU" sz="28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/>
                        <a:t>10 </a:t>
                      </a:r>
                      <a:r>
                        <a:rPr lang="ru-RU" sz="2800" dirty="0" err="1"/>
                        <a:t>кл</a:t>
                      </a:r>
                      <a:r>
                        <a:rPr lang="ru-RU" sz="2800" dirty="0"/>
                        <a:t>.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/>
                        <a:t>География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/>
                        <a:t>История  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/>
                        <a:t>Бусоргина Т.А.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/>
                        <a:t>Демина Н.Б.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91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/>
                        <a:t>Авдеева Ксения, 10 кл.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/>
                        <a:t>Русский язык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/>
                        <a:t>Безуглая С.И.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Результаты участия в Муниципальных предметных конкурсах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32989944"/>
              </p:ext>
            </p:extLst>
          </p:nvPr>
        </p:nvGraphicFramePr>
        <p:xfrm>
          <a:off x="179512" y="1484784"/>
          <a:ext cx="8784975" cy="508211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84176"/>
                <a:gridCol w="1008112"/>
                <a:gridCol w="4536504"/>
                <a:gridCol w="1656183"/>
              </a:tblGrid>
              <a:tr h="792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ФИ участника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Класс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Название конкурса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Результат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</a:tr>
              <a:tr h="1318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Команда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7-9 классы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/>
                        <a:t>IV</a:t>
                      </a:r>
                      <a:r>
                        <a:rPr lang="ru-RU" sz="2000" dirty="0"/>
                        <a:t> Московская областная олимпиада по психологии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3 место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688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Пикалов Глеб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Лимонов Андрей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10 «А»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Муниципальная военно-историческая игра для учащихся 9-10 классов ОО «75 лет уже минуло с начала грозной той войны»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1 место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16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Букова Яна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6 «А»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Региональный фонетический конкурс по иностранному языку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(группа 5-6 классы)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Призер в номинации «Оригинальность»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801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Результаты участия в Муниципальных предметных конкурсах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32989944"/>
              </p:ext>
            </p:extLst>
          </p:nvPr>
        </p:nvGraphicFramePr>
        <p:xfrm>
          <a:off x="0" y="1556792"/>
          <a:ext cx="8964487" cy="482453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75656"/>
                <a:gridCol w="821031"/>
                <a:gridCol w="4574735"/>
                <a:gridCol w="2093065"/>
              </a:tblGrid>
              <a:tr h="828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ФИ участника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Класс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Название конкурса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Результат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</a:tr>
              <a:tr h="1271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Минин Максим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4 «А»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Региональный фонетический конкурс по иностранному языку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 (группа 2-4 классы)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3 место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73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Команда 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Муниципальный конкурс «Мы – команда!»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Лауреат в номинации «Гражданская инициатива»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50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Ставецкая Злата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/>
                        <a:t>5 «А»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Муниципальный конкурс чтецов «Бессмертных строк очарованье…» (средняя возрастная группа)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/>
                        <a:t>Лауреат 3 степени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401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Результаты участия в Муниципальных предметных конкурсах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1946071"/>
              </p:ext>
            </p:extLst>
          </p:nvPr>
        </p:nvGraphicFramePr>
        <p:xfrm>
          <a:off x="0" y="1772816"/>
          <a:ext cx="9144000" cy="453650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63688"/>
                <a:gridCol w="864096"/>
                <a:gridCol w="4536504"/>
                <a:gridCol w="1979712"/>
              </a:tblGrid>
              <a:tr h="697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ФИ участника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Класс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Название конкурса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Результат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529" marR="45529" marT="0" marB="0"/>
                </a:tc>
              </a:tr>
              <a:tr h="973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Команда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Муниципальный  слет юных инспекторов движения 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/>
                        <a:t>Победитель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9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/>
                        <a:t>Горохов Дмитрий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7 «А»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/>
                        <a:t>VI</a:t>
                      </a:r>
                      <a:r>
                        <a:rPr lang="ru-RU" sz="1800" dirty="0"/>
                        <a:t> Всероссийская научно-практическая конференция по новым информационным технологиям «Век </a:t>
                      </a:r>
                      <a:r>
                        <a:rPr lang="ru-RU" sz="1800" dirty="0" err="1"/>
                        <a:t>нанотехнологий</a:t>
                      </a:r>
                      <a:r>
                        <a:rPr lang="ru-RU" sz="1800" dirty="0"/>
                        <a:t>»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Победитель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71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/>
                        <a:t>Мурашов Максим,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/>
                        <a:t>Селиверстова Полина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/>
                        <a:t>9 «А»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Региональный фестиваль-конкурс английской песни, посвященный 840-летию Коломны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/>
                        <a:t>3 место в номинации «Ансамбль»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7419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Verdana" pitchFamily="34" charset="0"/>
                <a:cs typeface="Times New Roman" pitchFamily="18" charset="0"/>
              </a:rPr>
              <a:t>Уставные документы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9872" y="1484784"/>
            <a:ext cx="2808312" cy="36003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                                      </a:t>
            </a:r>
            <a:r>
              <a:rPr lang="ru-RU" sz="1600" b="1" dirty="0" smtClean="0">
                <a:solidFill>
                  <a:schemeClr val="tx1"/>
                </a:solidFill>
              </a:rPr>
              <a:t> Устав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Муниципального общеобразовательного учреждения 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средней общеобразовательной школы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№ 28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(новая редакция)</a:t>
            </a:r>
          </a:p>
          <a:p>
            <a:pPr algn="ctr"/>
            <a:endParaRPr lang="ru-RU" sz="1200" b="1" dirty="0" smtClean="0">
              <a:solidFill>
                <a:schemeClr val="tx1"/>
              </a:solidFill>
            </a:endParaRPr>
          </a:p>
          <a:p>
            <a:pPr algn="ctr"/>
            <a:endParaRPr lang="ru-RU" sz="900" b="1" dirty="0" smtClean="0">
              <a:solidFill>
                <a:schemeClr val="tx1"/>
              </a:solidFill>
            </a:endParaRPr>
          </a:p>
          <a:p>
            <a:pPr algn="ctr"/>
            <a:endParaRPr lang="ru-RU" sz="900" b="1" dirty="0" smtClean="0">
              <a:solidFill>
                <a:schemeClr val="tx1"/>
              </a:solidFill>
            </a:endParaRPr>
          </a:p>
          <a:p>
            <a:pPr algn="ctr"/>
            <a:endParaRPr lang="ru-RU" sz="900" b="1" dirty="0" smtClean="0">
              <a:solidFill>
                <a:schemeClr val="tx1"/>
              </a:solidFill>
            </a:endParaRPr>
          </a:p>
          <a:p>
            <a:pPr algn="ctr"/>
            <a:endParaRPr lang="ru-RU" sz="900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1500175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 smtClean="0">
                <a:solidFill>
                  <a:sysClr val="windowText" lastClr="000000"/>
                </a:solidFill>
              </a:rPr>
              <a:t>Утверждаю</a:t>
            </a:r>
          </a:p>
          <a:p>
            <a:pPr algn="r"/>
            <a:r>
              <a:rPr lang="ru-RU" sz="900" dirty="0" smtClean="0">
                <a:solidFill>
                  <a:sysClr val="windowText" lastClr="000000"/>
                </a:solidFill>
              </a:rPr>
              <a:t>Начальник Управления образования администрации г.о. Коломна</a:t>
            </a:r>
          </a:p>
          <a:p>
            <a:pPr algn="r"/>
            <a:endParaRPr lang="ru-RU" sz="900" dirty="0" smtClean="0">
              <a:solidFill>
                <a:sysClr val="windowText" lastClr="000000"/>
              </a:solidFill>
            </a:endParaRPr>
          </a:p>
          <a:p>
            <a:pPr algn="r"/>
            <a:endParaRPr lang="ru-RU" sz="900" dirty="0">
              <a:solidFill>
                <a:sysClr val="windowText" lastClr="000000"/>
              </a:solidFill>
            </a:endParaRPr>
          </a:p>
          <a:p>
            <a:pPr algn="r"/>
            <a:endParaRPr lang="ru-RU" sz="900" dirty="0" smtClean="0">
              <a:solidFill>
                <a:sysClr val="windowText" lastClr="000000"/>
              </a:solidFill>
            </a:endParaRPr>
          </a:p>
          <a:p>
            <a:endParaRPr lang="ru-RU" sz="900" dirty="0" smtClean="0">
              <a:solidFill>
                <a:sysClr val="windowText" lastClr="000000"/>
              </a:solidFill>
            </a:endParaRPr>
          </a:p>
          <a:p>
            <a:endParaRPr lang="ru-RU" sz="900" dirty="0">
              <a:solidFill>
                <a:sysClr val="windowText" lastClr="000000"/>
              </a:solidFill>
            </a:endParaRPr>
          </a:p>
          <a:p>
            <a:endParaRPr lang="ru-RU" sz="900" dirty="0">
              <a:solidFill>
                <a:sysClr val="windowText" lastClr="000000"/>
              </a:solidFill>
            </a:endParaRPr>
          </a:p>
          <a:p>
            <a:endParaRPr lang="ru-RU" sz="900" dirty="0" smtClean="0">
              <a:solidFill>
                <a:sysClr val="windowText" lastClr="000000"/>
              </a:solidFill>
            </a:endParaRPr>
          </a:p>
          <a:p>
            <a:endParaRPr lang="ru-RU" sz="900" dirty="0" smtClean="0">
              <a:solidFill>
                <a:sysClr val="windowText" lastClr="000000"/>
              </a:solidFill>
            </a:endParaRPr>
          </a:p>
          <a:p>
            <a:endParaRPr lang="ru-RU" sz="900" dirty="0">
              <a:solidFill>
                <a:sysClr val="windowText" lastClr="000000"/>
              </a:solidFill>
            </a:endParaRPr>
          </a:p>
        </p:txBody>
      </p:sp>
      <p:pic>
        <p:nvPicPr>
          <p:cNvPr id="56322" name="Picture 2" descr="http://school28.edu-kolomna.ru/local/images/school28/_1_jpg_1479744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0728"/>
            <a:ext cx="2592288" cy="371259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6324" name="Picture 4" descr="http://school28.edu-kolomna.ru/local/images/school28/_jpg_1443027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132856"/>
            <a:ext cx="2635493" cy="371196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5155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04856" cy="14401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Результаты участия в Международном игровом конкурсе «Британский бульдог»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5576" y="1916832"/>
          <a:ext cx="7704856" cy="44644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82762"/>
                <a:gridCol w="1553809"/>
                <a:gridCol w="2568285"/>
              </a:tblGrid>
              <a:tr h="1116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ФИ учащегося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Класс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Результат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6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Минин Максим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4 «А»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/>
                        <a:t> 1 место в  районе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6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/>
                        <a:t>Миронова Елизавета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7 «А»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8  место в районе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6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/>
                        <a:t>Сазонов Кирилл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10 «А»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10 место в районе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Результаты участия в дистанционных конкурсах и олимпиадах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72816"/>
            <a:ext cx="7704856" cy="4536503"/>
          </a:xfrm>
        </p:spPr>
        <p:txBody>
          <a:bodyPr>
            <a:normAutofit fontScale="92500"/>
          </a:bodyPr>
          <a:lstStyle/>
          <a:p>
            <a:pPr lvl="0"/>
            <a:r>
              <a:rPr lang="ru-RU" dirty="0" smtClean="0"/>
              <a:t>«</a:t>
            </a:r>
            <a:r>
              <a:rPr lang="ru-RU" dirty="0" err="1" smtClean="0"/>
              <a:t>Видеоурок</a:t>
            </a:r>
            <a:r>
              <a:rPr lang="ru-RU" dirty="0" smtClean="0"/>
              <a:t>» (английский язык): Минин Максим, 4 «А»- победитель, Гусева Кристина, 9 «А», </a:t>
            </a:r>
            <a:r>
              <a:rPr lang="ru-RU" dirty="0" err="1" smtClean="0"/>
              <a:t>Саламашенко</a:t>
            </a:r>
            <a:r>
              <a:rPr lang="ru-RU" dirty="0" smtClean="0"/>
              <a:t> Ангелина, 9 «А», Миронова Елизавета, 7 «А» - призеры;</a:t>
            </a:r>
          </a:p>
          <a:p>
            <a:pPr lvl="0"/>
            <a:r>
              <a:rPr lang="ru-RU" dirty="0" smtClean="0"/>
              <a:t>«Новые звездочки»: </a:t>
            </a:r>
            <a:r>
              <a:rPr lang="ru-RU" dirty="0" err="1" smtClean="0"/>
              <a:t>Ставецкая</a:t>
            </a:r>
            <a:r>
              <a:rPr lang="ru-RU" dirty="0" smtClean="0"/>
              <a:t> Злата, 5 «А» - победитель в конкурсе «В гостях у Корнея Чуковского»;</a:t>
            </a:r>
          </a:p>
          <a:p>
            <a:pPr lvl="0"/>
            <a:r>
              <a:rPr lang="ru-RU" dirty="0" smtClean="0"/>
              <a:t>«</a:t>
            </a:r>
            <a:r>
              <a:rPr lang="ru-RU" dirty="0" err="1" smtClean="0"/>
              <a:t>Инфоурок</a:t>
            </a:r>
            <a:r>
              <a:rPr lang="ru-RU" dirty="0" smtClean="0"/>
              <a:t>»: Ковалевич Екатерина, 5 «А» - 2 место в международной олимпиаде по технологии «Зима-2017»;</a:t>
            </a:r>
          </a:p>
          <a:p>
            <a:r>
              <a:rPr lang="ru-RU" dirty="0" smtClean="0"/>
              <a:t>«РОББО» Международная олимпиада по </a:t>
            </a:r>
            <a:r>
              <a:rPr lang="ru-RU" dirty="0" err="1" smtClean="0"/>
              <a:t>креативному</a:t>
            </a:r>
            <a:r>
              <a:rPr lang="ru-RU" dirty="0" smtClean="0"/>
              <a:t>  программированию: Семенова Ксения, 7 «А» - диплом 1 степени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0726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dirty="0" smtClean="0"/>
              <a:t>      Обучающаяся 9 класса </a:t>
            </a:r>
            <a:r>
              <a:rPr lang="ru-RU" b="1" i="1" dirty="0" err="1" smtClean="0"/>
              <a:t>Саламашенко</a:t>
            </a:r>
            <a:r>
              <a:rPr lang="ru-RU" b="1" i="1" dirty="0" smtClean="0"/>
              <a:t> Ангелина</a:t>
            </a:r>
            <a:r>
              <a:rPr lang="ru-RU" dirty="0" smtClean="0"/>
              <a:t>, приняла участие в пробном тестировании по английскому языку в формате ОГЭ, проводимом ГОУ ВО «ГСГУ», где заняла 2 место.</a:t>
            </a: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548681"/>
            <a:ext cx="6965245" cy="93610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Результаты участия в творческих конкурсах</a:t>
            </a:r>
            <a:endParaRPr lang="ru-RU" sz="3200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78984132"/>
              </p:ext>
            </p:extLst>
          </p:nvPr>
        </p:nvGraphicFramePr>
        <p:xfrm>
          <a:off x="179512" y="1484784"/>
          <a:ext cx="8712968" cy="53700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78242"/>
                <a:gridCol w="1134126"/>
                <a:gridCol w="3744416"/>
                <a:gridCol w="1656184"/>
              </a:tblGrid>
              <a:tr h="561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ФИ участника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Класс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Название мероприятия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Результат участия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8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Мурашов Максим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Селиверстова Полина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9 «А»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Региональный фестиваль- конкурс английской и немецкой песни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Лауреаты </a:t>
                      </a:r>
                      <a:r>
                        <a:rPr lang="ru-RU" sz="1800" dirty="0" smtClean="0"/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3 </a:t>
                      </a:r>
                      <a:r>
                        <a:rPr lang="ru-RU" sz="1800" dirty="0"/>
                        <a:t>степени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642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Романцова Анастасия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8 «А»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Муниципальный конкурс детского творчества «Зеркало природы», посвященный году экологии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декупаж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3 место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642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Селиверстова Полина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9 «А»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Муниципальный конкурс детского творчества «Зеркало природы», посвященный году экологии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квиллинг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2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642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Новомейская Дарья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Елякина Полина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6 «А»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7 «А»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Муниципальный конкурс детского творчества «Зеркало природы», посвященный году экологии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витражи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3 место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20689"/>
            <a:ext cx="6965245" cy="79208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Результаты участия в творческих конкурсах</a:t>
            </a:r>
            <a:endParaRPr lang="ru-RU" sz="3600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37299722"/>
              </p:ext>
            </p:extLst>
          </p:nvPr>
        </p:nvGraphicFramePr>
        <p:xfrm>
          <a:off x="179512" y="1484785"/>
          <a:ext cx="8712968" cy="56113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8232"/>
                <a:gridCol w="936104"/>
                <a:gridCol w="4032448"/>
                <a:gridCol w="1656184"/>
              </a:tblGrid>
              <a:tr h="596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ФИ участника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Класс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Название мероприятия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Результат участия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92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Шестова</a:t>
                      </a:r>
                      <a:r>
                        <a:rPr lang="ru-RU" sz="1800" dirty="0"/>
                        <a:t> Анастасия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9 «А»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Муниципальный конкурс детского творчества «Зеркало природы», посвященный году экологии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вышивка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2 место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94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Лискина</a:t>
                      </a:r>
                      <a:r>
                        <a:rPr lang="ru-RU" sz="1800" dirty="0"/>
                        <a:t> Мария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5 «А»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Муниципальный  конкурс творческих работ  «Дети Коломны за безопасную дорогу»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(художественное творчество)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2 место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94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Никонович Елена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Ставецкая Злата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7 «А»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5 «А»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Муниципальный конкурс «Коломенская жемчужина»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(</a:t>
                      </a:r>
                      <a:r>
                        <a:rPr lang="ru-RU" sz="1800" dirty="0" err="1"/>
                        <a:t>бисероплетение</a:t>
                      </a:r>
                      <a:r>
                        <a:rPr lang="ru-RU" sz="1800" dirty="0"/>
                        <a:t>, средняя возрастная группа)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2 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3 место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94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Власов Сергей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4 «А»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Муниципальный конкурс «Коломенская жемчужина»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(художественная обработка дерева)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специальный приз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76863" cy="154339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Результаты участия в творческих конкурсах</a:t>
            </a:r>
            <a:endParaRPr lang="ru-RU" sz="3200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6829684"/>
              </p:ext>
            </p:extLst>
          </p:nvPr>
        </p:nvGraphicFramePr>
        <p:xfrm>
          <a:off x="179512" y="1772815"/>
          <a:ext cx="8712968" cy="49133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78242"/>
                <a:gridCol w="990110"/>
                <a:gridCol w="3888432"/>
                <a:gridCol w="1656184"/>
              </a:tblGrid>
              <a:tr h="728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ФИ участника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Класс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Название мероприятия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Результат участия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936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Позднякова Софья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/>
                        <a:t>Елякина</a:t>
                      </a:r>
                      <a:r>
                        <a:rPr lang="ru-RU" sz="2000" dirty="0"/>
                        <a:t> Полина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5 «А»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7 «А»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Муниципальный конкурс «Коломенская жемчужина»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(витражи, средняя возрастная группа)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1 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2 место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936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Селиверстова Полина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9 «А»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Муниципальный конкурс «Коломенская жемчужина»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(вышивка, старшая возрастная группа)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1 место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80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Холин Александр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6 «А»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Муниципальный конкурс «Коломенская жемчужина»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(средняя возрастная группа)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3 место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3"/>
            <a:ext cx="8136904" cy="136815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Результаты участия в спортивных соревнованиях</a:t>
            </a:r>
            <a:endParaRPr lang="ru-RU" sz="3200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61099489"/>
              </p:ext>
            </p:extLst>
          </p:nvPr>
        </p:nvGraphicFramePr>
        <p:xfrm>
          <a:off x="179512" y="1700807"/>
          <a:ext cx="8964488" cy="493455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28446"/>
                <a:gridCol w="4513588"/>
                <a:gridCol w="1922454"/>
              </a:tblGrid>
              <a:tr h="671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ФИ участника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Название мероприятия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Результат участия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0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Команда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Муниципальные соревнования по шахматам «Белая ладья – 2016»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участие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6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Команда мальчиков 1999-2000 г.р.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Первенство школ города по мини- футболу (</a:t>
                      </a:r>
                      <a:r>
                        <a:rPr lang="ru-RU" sz="2000" dirty="0" err="1"/>
                        <a:t>футзал</a:t>
                      </a:r>
                      <a:r>
                        <a:rPr lang="ru-RU" sz="2000" dirty="0"/>
                        <a:t>), муниципальный уровень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1 место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02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Команда мальчиков 1999-2000 г.р.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Первенство школ города по мини- футболу (</a:t>
                      </a:r>
                      <a:r>
                        <a:rPr lang="ru-RU" sz="2000" dirty="0" err="1"/>
                        <a:t>футзал</a:t>
                      </a:r>
                      <a:r>
                        <a:rPr lang="ru-RU" sz="2000" dirty="0"/>
                        <a:t>), зональный уровень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1 место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02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Команда мальчиков 1999-2000 г.р.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Первенство школ города по мини- футболу (</a:t>
                      </a:r>
                      <a:r>
                        <a:rPr lang="ru-RU" sz="2000" dirty="0" err="1"/>
                        <a:t>футзал</a:t>
                      </a:r>
                      <a:r>
                        <a:rPr lang="ru-RU" sz="2000" dirty="0"/>
                        <a:t>), региональный уровень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участие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817583"/>
            <a:ext cx="7344815" cy="102724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Результаты участия в спортивных соревнованиях</a:t>
            </a:r>
            <a:endParaRPr lang="ru-RU" sz="3200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13527985"/>
              </p:ext>
            </p:extLst>
          </p:nvPr>
        </p:nvGraphicFramePr>
        <p:xfrm>
          <a:off x="611559" y="2420887"/>
          <a:ext cx="7920881" cy="38884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67469"/>
                <a:gridCol w="3796786"/>
                <a:gridCol w="2356626"/>
              </a:tblGrid>
              <a:tr h="1012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ФИ участника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Название мероприятия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Результат участия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76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Команда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Веселые старты, муниципальный уровень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/>
                        <a:t>3 место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99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Команда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Городские соревнования «</a:t>
                      </a:r>
                      <a:r>
                        <a:rPr lang="ru-RU" sz="2400" dirty="0" err="1"/>
                        <a:t>Чудо-шашки</a:t>
                      </a:r>
                      <a:r>
                        <a:rPr lang="ru-RU" sz="2400" dirty="0"/>
                        <a:t>»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/>
                        <a:t>3 место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cap="none" dirty="0" smtClean="0">
                <a:ln>
                  <a:noFill/>
                </a:ln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Спортивные достижения учащихся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E:\Documents and Settings\Симакова Н А\Рабочий стол\во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2714644" cy="3286148"/>
          </a:xfrm>
          <a:prstGeom prst="rect">
            <a:avLst/>
          </a:prstGeom>
          <a:noFill/>
        </p:spPr>
      </p:pic>
      <p:pic>
        <p:nvPicPr>
          <p:cNvPr id="1027" name="Picture 3" descr="E:\Documents and Settings\Симакова Н А\Рабочий стол\2012_шме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564904"/>
            <a:ext cx="2520514" cy="3264037"/>
          </a:xfrm>
          <a:prstGeom prst="rect">
            <a:avLst/>
          </a:prstGeom>
          <a:noFill/>
        </p:spPr>
      </p:pic>
      <p:pic>
        <p:nvPicPr>
          <p:cNvPr id="1028" name="Picture 4" descr="E:\Documents and Settings\Симакова Н А\Рабочий стол\ста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717032"/>
            <a:ext cx="2500330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4339610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E:\герб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356992"/>
            <a:ext cx="1979712" cy="2799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Лента лицом вверх 5"/>
          <p:cNvSpPr/>
          <p:nvPr/>
        </p:nvSpPr>
        <p:spPr>
          <a:xfrm>
            <a:off x="-180528" y="620688"/>
            <a:ext cx="9324528" cy="3312368"/>
          </a:xfrm>
          <a:prstGeom prst="ribbon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Организация учебно-воспитательного процесса</a:t>
            </a:r>
            <a:endParaRPr lang="ru-RU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404665"/>
            <a:ext cx="7376700" cy="936103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rgbClr val="002060"/>
                </a:solidFill>
              </a:rPr>
              <a:t>Структура ОО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131840" y="620688"/>
          <a:ext cx="4608512" cy="5688632"/>
        </p:xfrm>
        <a:graphic>
          <a:graphicData uri="http://schemas.openxmlformats.org/presentationml/2006/ole">
            <p:oleObj spid="_x0000_s1026" name="Документ" r:id="rId3" imgW="7419436" imgH="10019274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32847" cy="108012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Контингент обучающихся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34306777"/>
              </p:ext>
            </p:extLst>
          </p:nvPr>
        </p:nvGraphicFramePr>
        <p:xfrm>
          <a:off x="323528" y="1826528"/>
          <a:ext cx="8352928" cy="44827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07748"/>
                <a:gridCol w="1873554"/>
                <a:gridCol w="2107748"/>
                <a:gridCol w="2263878"/>
              </a:tblGrid>
              <a:tr h="116845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Уровень образования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Количество классов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Количество обучающихся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Средняя наполняемость классов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3166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Начальное образование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159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23 чел.</a:t>
                      </a:r>
                      <a:endParaRPr lang="ru-RU" sz="2000" b="1" dirty="0"/>
                    </a:p>
                  </a:txBody>
                  <a:tcPr/>
                </a:tc>
              </a:tr>
              <a:tr h="980334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Общее образование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154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22 чел.</a:t>
                      </a:r>
                      <a:endParaRPr lang="ru-RU" sz="2000" b="1" dirty="0"/>
                    </a:p>
                  </a:txBody>
                  <a:tcPr/>
                </a:tc>
              </a:tr>
              <a:tr h="917757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Среднее образование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 чел.</a:t>
                      </a:r>
                      <a:endParaRPr lang="ru-RU" sz="2000" b="1" dirty="0"/>
                    </a:p>
                  </a:txBody>
                  <a:tcPr/>
                </a:tc>
              </a:tr>
              <a:tr h="48458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Всего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15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333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22 чел.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9"/>
            <a:ext cx="7632847" cy="72007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Педагогический коллектив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83568" y="1628800"/>
            <a:ext cx="7704856" cy="4872013"/>
          </a:xfrm>
        </p:spPr>
        <p:txBody>
          <a:bodyPr>
            <a:normAutofit fontScale="25000" lnSpcReduction="20000"/>
          </a:bodyPr>
          <a:lstStyle/>
          <a:p>
            <a:pPr algn="l">
              <a:buNone/>
            </a:pPr>
            <a:r>
              <a:rPr lang="ru-RU" sz="9600" dirty="0" smtClean="0">
                <a:solidFill>
                  <a:schemeClr val="tx1"/>
                </a:solidFill>
              </a:rPr>
              <a:t>  </a:t>
            </a:r>
            <a:endParaRPr lang="ru-RU" sz="9600" u="sng" dirty="0" smtClean="0">
              <a:solidFill>
                <a:schemeClr val="tx1"/>
              </a:solidFill>
            </a:endParaRPr>
          </a:p>
          <a:p>
            <a:pPr algn="l">
              <a:buNone/>
            </a:pPr>
            <a:endParaRPr lang="ru-RU" sz="9600" dirty="0" smtClean="0">
              <a:solidFill>
                <a:schemeClr val="tx1"/>
              </a:solidFill>
            </a:endParaRPr>
          </a:p>
          <a:p>
            <a:pPr algn="l">
              <a:buNone/>
            </a:pPr>
            <a:endParaRPr lang="ru-RU" sz="9600" dirty="0" smtClean="0">
              <a:solidFill>
                <a:schemeClr val="tx1"/>
              </a:solidFill>
            </a:endParaRPr>
          </a:p>
          <a:p>
            <a:pPr algn="l">
              <a:buNone/>
            </a:pPr>
            <a:endParaRPr lang="ru-RU" sz="9600" dirty="0" smtClean="0"/>
          </a:p>
          <a:p>
            <a:pPr algn="l">
              <a:buNone/>
            </a:pPr>
            <a:endParaRPr lang="ru-RU" sz="9600" dirty="0" smtClean="0">
              <a:solidFill>
                <a:schemeClr val="tx1"/>
              </a:solidFill>
            </a:endParaRPr>
          </a:p>
          <a:p>
            <a:pPr algn="l">
              <a:buNone/>
            </a:pPr>
            <a:endParaRPr lang="ru-RU" sz="9600" dirty="0" smtClean="0"/>
          </a:p>
          <a:p>
            <a:pPr algn="l">
              <a:buNone/>
            </a:pPr>
            <a:endParaRPr lang="ru-RU" sz="9600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ru-RU" sz="9600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9600" dirty="0" smtClean="0">
                <a:solidFill>
                  <a:schemeClr val="tx1"/>
                </a:solidFill>
              </a:rPr>
              <a:t>Высшая КК - 11 человек (</a:t>
            </a:r>
            <a:r>
              <a:rPr lang="ru-RU" sz="9600" dirty="0" smtClean="0">
                <a:solidFill>
                  <a:srgbClr val="002060"/>
                </a:solidFill>
              </a:rPr>
              <a:t>37</a:t>
            </a:r>
            <a:r>
              <a:rPr lang="ru-RU" sz="9600" dirty="0" smtClean="0">
                <a:solidFill>
                  <a:schemeClr val="tx1"/>
                </a:solidFill>
              </a:rPr>
              <a:t>%);</a:t>
            </a:r>
          </a:p>
          <a:p>
            <a:pPr algn="ctr">
              <a:buNone/>
            </a:pPr>
            <a:r>
              <a:rPr lang="ru-RU" sz="9600" dirty="0" smtClean="0">
                <a:solidFill>
                  <a:schemeClr val="tx1"/>
                </a:solidFill>
              </a:rPr>
              <a:t>Первая КК – 15 человек (</a:t>
            </a:r>
            <a:r>
              <a:rPr lang="ru-RU" sz="9600" dirty="0" smtClean="0">
                <a:solidFill>
                  <a:srgbClr val="002060"/>
                </a:solidFill>
              </a:rPr>
              <a:t>50</a:t>
            </a:r>
            <a:r>
              <a:rPr lang="ru-RU" sz="9600" dirty="0" smtClean="0">
                <a:solidFill>
                  <a:schemeClr val="tx1"/>
                </a:solidFill>
              </a:rPr>
              <a:t>%);</a:t>
            </a:r>
          </a:p>
          <a:p>
            <a:pPr algn="ctr">
              <a:buNone/>
            </a:pPr>
            <a:r>
              <a:rPr lang="ru-RU" sz="9600" dirty="0" smtClean="0">
                <a:solidFill>
                  <a:schemeClr val="tx1"/>
                </a:solidFill>
              </a:rPr>
              <a:t>Молодые специалисты – 2 человека (</a:t>
            </a:r>
            <a:r>
              <a:rPr lang="ru-RU" sz="9600" dirty="0" smtClean="0"/>
              <a:t>7</a:t>
            </a:r>
            <a:r>
              <a:rPr lang="ru-RU" sz="9600" dirty="0" smtClean="0">
                <a:solidFill>
                  <a:schemeClr val="tx1"/>
                </a:solidFill>
              </a:rPr>
              <a:t>%).</a:t>
            </a:r>
          </a:p>
          <a:p>
            <a:pPr algn="l"/>
            <a:endParaRPr lang="ru-RU" sz="7200" u="sng" dirty="0" smtClean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ru-RU" sz="7200" dirty="0" smtClean="0">
                <a:solidFill>
                  <a:schemeClr val="tx1"/>
                </a:solidFill>
              </a:rPr>
              <a:t> </a:t>
            </a:r>
            <a:r>
              <a:rPr lang="ru-RU" sz="7200" dirty="0" smtClean="0"/>
              <a:t> </a:t>
            </a:r>
          </a:p>
          <a:p>
            <a:pPr marL="0" indent="0">
              <a:buNone/>
            </a:pPr>
            <a:r>
              <a:rPr lang="ru-RU" sz="7200" dirty="0" smtClean="0"/>
              <a:t> </a:t>
            </a:r>
          </a:p>
          <a:p>
            <a:pPr marL="0" indent="0">
              <a:buNone/>
            </a:pPr>
            <a:r>
              <a:rPr lang="ru-RU" sz="7200" dirty="0" smtClean="0"/>
              <a:t> </a:t>
            </a:r>
          </a:p>
          <a:p>
            <a:pPr marL="0" indent="0">
              <a:buNone/>
            </a:pPr>
            <a:r>
              <a:rPr lang="ru-RU" sz="7200" dirty="0" smtClean="0"/>
              <a:t> </a:t>
            </a:r>
          </a:p>
          <a:p>
            <a:endParaRPr lang="ru-RU" dirty="0"/>
          </a:p>
        </p:txBody>
      </p:sp>
      <p:pic>
        <p:nvPicPr>
          <p:cNvPr id="54273" name="Picture 1" descr="E:\коллекти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3" y="1268760"/>
            <a:ext cx="5328592" cy="3256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Курсовая подготовка педагогических работников</a:t>
            </a:r>
            <a:endParaRPr lang="ru-RU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38358114"/>
              </p:ext>
            </p:extLst>
          </p:nvPr>
        </p:nvGraphicFramePr>
        <p:xfrm>
          <a:off x="179512" y="3068960"/>
          <a:ext cx="8640960" cy="3312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00200"/>
                <a:gridCol w="1872208"/>
                <a:gridCol w="1368152"/>
                <a:gridCol w="1440160"/>
                <a:gridCol w="2160240"/>
              </a:tblGrid>
              <a:tr h="214011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За прошлый год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ФГОС НОО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ФГОС ООО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ФГОС СОО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Курсовая</a:t>
                      </a:r>
                      <a:r>
                        <a:rPr lang="ru-RU" sz="2400" baseline="0" dirty="0" smtClean="0"/>
                        <a:t> подготовка за три года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17224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50%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100%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79%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 чел.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100%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15459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04856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Педагогический коллектив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83568" y="1268760"/>
            <a:ext cx="7746057" cy="5017740"/>
          </a:xfrm>
        </p:spPr>
        <p:txBody>
          <a:bodyPr>
            <a:normAutofit fontScale="25000" lnSpcReduction="20000"/>
          </a:bodyPr>
          <a:lstStyle/>
          <a:p>
            <a:pPr algn="l">
              <a:buNone/>
            </a:pPr>
            <a:endParaRPr lang="ru-RU" sz="7200" u="sng" dirty="0" smtClean="0">
              <a:solidFill>
                <a:schemeClr val="tx1"/>
              </a:solidFill>
            </a:endParaRPr>
          </a:p>
          <a:p>
            <a:pPr algn="l">
              <a:buNone/>
            </a:pPr>
            <a:r>
              <a:rPr lang="ru-RU" sz="9600" dirty="0" smtClean="0">
                <a:solidFill>
                  <a:schemeClr val="tx1"/>
                </a:solidFill>
              </a:rPr>
              <a:t>         </a:t>
            </a:r>
            <a:r>
              <a:rPr lang="ru-RU" sz="9600" u="sng" dirty="0" smtClean="0">
                <a:solidFill>
                  <a:schemeClr val="tx1"/>
                </a:solidFill>
              </a:rPr>
              <a:t>  </a:t>
            </a:r>
            <a:r>
              <a:rPr lang="ru-RU" sz="9600" b="1" i="1" u="sng" dirty="0" smtClean="0">
                <a:solidFill>
                  <a:schemeClr val="tx1"/>
                </a:solidFill>
              </a:rPr>
              <a:t>Среди учителей</a:t>
            </a:r>
            <a:r>
              <a:rPr lang="ru-RU" sz="9600" dirty="0" smtClean="0">
                <a:solidFill>
                  <a:schemeClr val="tx1"/>
                </a:solidFill>
              </a:rPr>
              <a:t>: </a:t>
            </a:r>
          </a:p>
          <a:p>
            <a:pPr algn="l"/>
            <a:r>
              <a:rPr lang="ru-RU" sz="8000" dirty="0" smtClean="0"/>
              <a:t>н</a:t>
            </a:r>
            <a:r>
              <a:rPr lang="ru-RU" sz="8000" dirty="0" smtClean="0">
                <a:solidFill>
                  <a:schemeClr val="tx1"/>
                </a:solidFill>
              </a:rPr>
              <a:t>аграждены грамотой Московской областной Думы – 1 человек;</a:t>
            </a:r>
          </a:p>
          <a:p>
            <a:pPr algn="l"/>
            <a:r>
              <a:rPr lang="ru-RU" sz="8000" dirty="0" smtClean="0">
                <a:solidFill>
                  <a:schemeClr val="tx1"/>
                </a:solidFill>
              </a:rPr>
              <a:t>грамотой Министерства Образования РФ – 2 человека;</a:t>
            </a:r>
          </a:p>
          <a:p>
            <a:pPr algn="l"/>
            <a:r>
              <a:rPr lang="ru-RU" sz="8000" dirty="0" smtClean="0">
                <a:solidFill>
                  <a:schemeClr val="tx1"/>
                </a:solidFill>
              </a:rPr>
              <a:t>грамотой Министерства Образования Московской области – 2 человека;</a:t>
            </a:r>
          </a:p>
          <a:p>
            <a:pPr algn="l"/>
            <a:r>
              <a:rPr lang="ru-RU" sz="8000" dirty="0" smtClean="0">
                <a:solidFill>
                  <a:schemeClr val="tx1"/>
                </a:solidFill>
              </a:rPr>
              <a:t>награждены нагрудным знаком «Почётный работник» общего образования РФ – 1 человек,</a:t>
            </a:r>
          </a:p>
          <a:p>
            <a:pPr algn="l">
              <a:buNone/>
            </a:pPr>
            <a:r>
              <a:rPr lang="ru-RU" sz="8000" dirty="0" smtClean="0">
                <a:solidFill>
                  <a:schemeClr val="tx1"/>
                </a:solidFill>
              </a:rPr>
              <a:t>     нагрудным знаком «За отличие в труде» - 2 человека, нагрудным знаком Губернатора МО «За Полезное» - 1 человек;</a:t>
            </a:r>
          </a:p>
          <a:p>
            <a:pPr algn="l"/>
            <a:r>
              <a:rPr lang="ru-RU" sz="8000" dirty="0" smtClean="0">
                <a:solidFill>
                  <a:schemeClr val="tx1"/>
                </a:solidFill>
              </a:rPr>
              <a:t>награждены грамотой Главы города – 1 человек;</a:t>
            </a:r>
          </a:p>
          <a:p>
            <a:pPr algn="l"/>
            <a:r>
              <a:rPr lang="ru-RU" sz="8000" dirty="0" smtClean="0">
                <a:solidFill>
                  <a:schemeClr val="tx1"/>
                </a:solidFill>
              </a:rPr>
              <a:t>награждены грамотой Управления образования г.о. Коломна – 18 человек.  </a:t>
            </a:r>
            <a:r>
              <a:rPr lang="ru-RU" sz="8000" dirty="0" smtClean="0"/>
              <a:t> </a:t>
            </a:r>
          </a:p>
          <a:p>
            <a:pPr>
              <a:buNone/>
            </a:pPr>
            <a:r>
              <a:rPr lang="ru-RU" sz="7200" dirty="0" smtClean="0"/>
              <a:t> </a:t>
            </a:r>
          </a:p>
          <a:p>
            <a:pPr>
              <a:buNone/>
            </a:pPr>
            <a:r>
              <a:rPr lang="ru-RU" sz="7200" dirty="0" smtClean="0"/>
              <a:t> </a:t>
            </a:r>
          </a:p>
          <a:p>
            <a:pPr>
              <a:buNone/>
            </a:pPr>
            <a:r>
              <a:rPr lang="ru-RU" sz="7200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86003087"/>
              </p:ext>
            </p:extLst>
          </p:nvPr>
        </p:nvGraphicFramePr>
        <p:xfrm>
          <a:off x="971600" y="1857365"/>
          <a:ext cx="7200800" cy="4112055"/>
        </p:xfrm>
        <a:graphic>
          <a:graphicData uri="http://schemas.openxmlformats.org/drawingml/2006/table">
            <a:tbl>
              <a:tblPr/>
              <a:tblGrid>
                <a:gridCol w="7200800"/>
              </a:tblGrid>
              <a:tr h="5189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Verdana"/>
                          <a:ea typeface="Times New Roman"/>
                          <a:cs typeface="Times New Roman"/>
                        </a:rPr>
                        <a:t>Педагог-психолог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9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Verdana"/>
                          <a:ea typeface="Times New Roman"/>
                          <a:cs typeface="Times New Roman"/>
                        </a:rPr>
                        <a:t>Социальный педагог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9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Verdana"/>
                          <a:ea typeface="Times New Roman"/>
                          <a:cs typeface="Times New Roman"/>
                        </a:rPr>
                        <a:t>Мед. </a:t>
                      </a:r>
                      <a:r>
                        <a:rPr lang="ru-RU" sz="2000" b="1" dirty="0" smtClean="0">
                          <a:latin typeface="Verdana"/>
                          <a:ea typeface="Times New Roman"/>
                          <a:cs typeface="Times New Roman"/>
                        </a:rPr>
                        <a:t>работник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075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Verdana"/>
                          <a:ea typeface="Times New Roman"/>
                          <a:cs typeface="Times New Roman"/>
                        </a:rPr>
                        <a:t>Педагог-организатор по воспитательной работе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63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Verdana"/>
                          <a:ea typeface="Times New Roman"/>
                          <a:cs typeface="Times New Roman"/>
                        </a:rPr>
                        <a:t>Педагог-организатор по физической культуре и спорту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9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Verdana"/>
                          <a:ea typeface="Times New Roman"/>
                          <a:cs typeface="Times New Roman"/>
                        </a:rPr>
                        <a:t>Воспитатели </a:t>
                      </a:r>
                      <a:r>
                        <a:rPr lang="ru-RU" sz="2000" b="1" dirty="0" smtClean="0">
                          <a:latin typeface="Verdana"/>
                          <a:ea typeface="Times New Roman"/>
                          <a:cs typeface="Times New Roman"/>
                        </a:rPr>
                        <a:t>ГПД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19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Verdana"/>
                          <a:ea typeface="Times New Roman"/>
                          <a:cs typeface="Times New Roman"/>
                        </a:rPr>
                        <a:t>Педагоги дополнительного </a:t>
                      </a:r>
                      <a:r>
                        <a:rPr lang="ru-RU" sz="2000" b="1" dirty="0" smtClean="0">
                          <a:latin typeface="Verdana"/>
                          <a:ea typeface="Times New Roman"/>
                          <a:cs typeface="Times New Roman"/>
                        </a:rPr>
                        <a:t>образования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704856" cy="1008112"/>
          </a:xfrm>
        </p:spPr>
        <p:txBody>
          <a:bodyPr>
            <a:noAutofit/>
          </a:bodyPr>
          <a:lstStyle/>
          <a:p>
            <a:pPr lvl="0"/>
            <a:r>
              <a:rPr lang="ru-RU" sz="2400" i="1" cap="none" dirty="0" smtClean="0">
                <a:ln>
                  <a:noFill/>
                </a:ln>
                <a:solidFill>
                  <a:srgbClr val="80008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400" i="1" cap="none" dirty="0" smtClean="0">
                <a:ln>
                  <a:noFill/>
                </a:ln>
                <a:solidFill>
                  <a:srgbClr val="8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2400" b="1" i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истема </a:t>
            </a:r>
            <a:r>
              <a:rPr lang="ru-RU" sz="2400" b="1" i="1" cap="none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психолого-медико-социального</a:t>
            </a:r>
            <a:r>
              <a:rPr lang="ru-RU" sz="2400" b="1" i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сопровождения</a:t>
            </a:r>
            <a:r>
              <a:rPr lang="ru-RU" sz="2800" b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800" b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Обобщение и распространение передового педагогического опыта учителей </a:t>
            </a: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в 2016-2017 учебном году</a:t>
            </a: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14332667"/>
              </p:ext>
            </p:extLst>
          </p:nvPr>
        </p:nvGraphicFramePr>
        <p:xfrm>
          <a:off x="214280" y="1988839"/>
          <a:ext cx="8715440" cy="4404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14514"/>
                <a:gridCol w="1714512"/>
                <a:gridCol w="2656886"/>
                <a:gridCol w="2629528"/>
              </a:tblGrid>
              <a:tr h="934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Фамилия, имя, отчество учителя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Предмет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Тема, по которой обобщен опыт работы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Место, где распространялся опыт работы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</a:tr>
              <a:tr h="1475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Леонтьева Е.Э.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Технология 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 Техника «</a:t>
                      </a:r>
                      <a:r>
                        <a:rPr lang="ru-RU" sz="2000" dirty="0" err="1"/>
                        <a:t>Декупаж</a:t>
                      </a:r>
                      <a:r>
                        <a:rPr lang="ru-RU" sz="2000" dirty="0"/>
                        <a:t>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Мастер-класс  учителей технологии городских школ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</a:tr>
              <a:tr h="1982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Бугаенко Г.М.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Буравлева Л.В.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Социально-психологическая служба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Система работы социального педагога на микрорайоне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Творческая лаборатория для социальных педагогов школ города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Обобщение и распространение передового педагогического опыта учителей </a:t>
            </a: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в 2016-2017 учебном году</a:t>
            </a: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53067771"/>
              </p:ext>
            </p:extLst>
          </p:nvPr>
        </p:nvGraphicFramePr>
        <p:xfrm>
          <a:off x="0" y="1700807"/>
          <a:ext cx="9144000" cy="52178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79712"/>
                <a:gridCol w="1610153"/>
                <a:gridCol w="3268135"/>
                <a:gridCol w="2286000"/>
              </a:tblGrid>
              <a:tr h="1234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Фамилия, имя, отчество учителя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Предмет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Тема, по которой обобщен опыт работы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Место, где распространялся опыт работы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</a:tr>
              <a:tr h="1151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Туляков Д.Г.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Музыка 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Народные традиции во внеклассной работе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Мастер-класс для  учителей музыки в рамках ПНПО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</a:tr>
              <a:tr h="2770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Симакова Н.А. Бабушкина И.В.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Винтерголлер С.В.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Моисеева О.Н.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Начальные классы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Реализация </a:t>
                      </a:r>
                      <a:r>
                        <a:rPr lang="ru-RU" sz="2000" dirty="0" err="1"/>
                        <a:t>системно-деятельностного</a:t>
                      </a:r>
                      <a:r>
                        <a:rPr lang="ru-RU" sz="2000" dirty="0"/>
                        <a:t> подхода в начальном общем образовании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Круглый стол учителей начальных классов СОШ № 28 и  студентов кафедры НДО «ГСГУ»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4401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Обобщение и распространение передового педагогического опыта учителей </a:t>
            </a: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в 2016-2017 учебном году</a:t>
            </a:r>
            <a:endParaRPr lang="ru-RU" sz="2800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53067771"/>
              </p:ext>
            </p:extLst>
          </p:nvPr>
        </p:nvGraphicFramePr>
        <p:xfrm>
          <a:off x="214281" y="2132856"/>
          <a:ext cx="8715438" cy="42484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85950"/>
                <a:gridCol w="1635665"/>
                <a:gridCol w="3114963"/>
                <a:gridCol w="2178860"/>
              </a:tblGrid>
              <a:tr h="1860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Фамилия, имя, отчество учителя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Предмет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Тема, по которой обобщен опыт работы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Место, где распространялся опыт работы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</a:tr>
              <a:tr h="2387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Симакова Н.А.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Начальные классы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Методы и приемы работы с учащимися  в период обучения грамоте в рамках преемственности ФГОС ДО и НОО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Консультация для заместителей руководителей по ВМР и воспитателей ДОУ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chool28.edu-kolomna.ru/local/images/school28/pict0621_jpg_1458910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552395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1" descr="C:\Documents and Settings\Ушаков ДВ\Мои документы\P1250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852936"/>
            <a:ext cx="3312368" cy="2484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http://school28.edu-kolomna.ru/local/images/school28/img_7642_jpg_1351087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3954" y="4149080"/>
            <a:ext cx="3458544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Обобщение и распространение передового педагогического опыта </a:t>
            </a: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4293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42910" y="912656"/>
            <a:ext cx="785818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  Режим работы школы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Занятия в школе проводятся только в первую смену.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8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1-6 классы занимаются по 5-дневной учебной неделе, 7-11 – по 6-дневной.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Начало занятий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8 ч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30 </a:t>
            </a:r>
            <a:r>
              <a:rPr lang="ru-RU" sz="28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мин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Продолжительность уроков - 45 мин.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 школе работают две группы продленного дня для учащихся 1-4 классов.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20688"/>
            <a:ext cx="6965245" cy="86409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Администрация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12778"/>
          <a:ext cx="6156176" cy="544522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28969"/>
                <a:gridCol w="4427207"/>
              </a:tblGrid>
              <a:tr h="140594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Директор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74228" marR="74228"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Ушаков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Дмитрий </a:t>
                      </a:r>
                    </a:p>
                    <a:p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Владимирович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74228" marR="74228"/>
                </a:tc>
              </a:tr>
              <a:tr h="1116463">
                <a:tc rowSpan="4">
                  <a:txBody>
                    <a:bodyPr/>
                    <a:lstStyle/>
                    <a:p>
                      <a:r>
                        <a:rPr lang="ru-RU" b="1" dirty="0" smtClean="0"/>
                        <a:t>Заместители</a:t>
                      </a:r>
                      <a:r>
                        <a:rPr lang="ru-RU" b="1" baseline="0" dirty="0" smtClean="0"/>
                        <a:t> директора</a:t>
                      </a:r>
                      <a:endParaRPr lang="ru-RU" b="1" dirty="0"/>
                    </a:p>
                  </a:txBody>
                  <a:tcPr marL="74228" marR="74228"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Симакова </a:t>
                      </a:r>
                    </a:p>
                    <a:p>
                      <a:r>
                        <a:rPr lang="ru-RU" b="1" dirty="0" smtClean="0"/>
                        <a:t>Наталия Анатольевна</a:t>
                      </a:r>
                      <a:endParaRPr lang="ru-RU" b="1" dirty="0"/>
                    </a:p>
                  </a:txBody>
                  <a:tcPr marL="74228" marR="74228"/>
                </a:tc>
              </a:tr>
              <a:tr h="103863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Бусоргина</a:t>
                      </a:r>
                      <a:r>
                        <a:rPr lang="ru-RU" b="1" dirty="0" smtClean="0"/>
                        <a:t> </a:t>
                      </a:r>
                    </a:p>
                    <a:p>
                      <a:r>
                        <a:rPr lang="ru-RU" b="1" dirty="0" smtClean="0"/>
                        <a:t>Татьяна Александровна</a:t>
                      </a:r>
                      <a:endParaRPr lang="ru-RU" b="1" dirty="0"/>
                    </a:p>
                  </a:txBody>
                  <a:tcPr marL="74228" marR="74228"/>
                </a:tc>
              </a:tr>
              <a:tr h="9420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Морозова </a:t>
                      </a:r>
                    </a:p>
                    <a:p>
                      <a:r>
                        <a:rPr lang="ru-RU" b="1" dirty="0" smtClean="0"/>
                        <a:t>Елена Юрьевна</a:t>
                      </a:r>
                    </a:p>
                    <a:p>
                      <a:endParaRPr lang="ru-RU" b="1" dirty="0"/>
                    </a:p>
                  </a:txBody>
                  <a:tcPr marL="74228" marR="74228"/>
                </a:tc>
              </a:tr>
              <a:tr h="9420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Петричиц</a:t>
                      </a:r>
                      <a:r>
                        <a:rPr lang="ru-RU" b="1" dirty="0" smtClean="0"/>
                        <a:t> </a:t>
                      </a:r>
                    </a:p>
                    <a:p>
                      <a:r>
                        <a:rPr lang="ru-RU" b="1" dirty="0" smtClean="0"/>
                        <a:t>Игорь Адамович</a:t>
                      </a:r>
                    </a:p>
                    <a:p>
                      <a:endParaRPr lang="ru-RU" b="1" dirty="0"/>
                    </a:p>
                  </a:txBody>
                  <a:tcPr marL="74228" marR="74228"/>
                </a:tc>
              </a:tr>
            </a:tbl>
          </a:graphicData>
        </a:graphic>
      </p:graphicFrame>
      <p:pic>
        <p:nvPicPr>
          <p:cNvPr id="70661" name="Picture 5" descr="E:\Бусорг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717032"/>
            <a:ext cx="1584176" cy="18002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0662" name="Picture 6" descr="E:\Мороз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5848" y="4653136"/>
            <a:ext cx="1368152" cy="1974831"/>
          </a:xfrm>
          <a:prstGeom prst="rect">
            <a:avLst/>
          </a:prstGeom>
          <a:noFill/>
        </p:spPr>
      </p:pic>
      <p:pic>
        <p:nvPicPr>
          <p:cNvPr id="70664" name="Picture 8" descr="E:\Сима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832" y="1844824"/>
            <a:ext cx="1512168" cy="20882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0666" name="Picture 10" descr="E:\Ушак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412776"/>
            <a:ext cx="2602575" cy="172819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1406" y="71390"/>
            <a:ext cx="8929750" cy="693314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Перечень традиционных праздников, «Дней», декад и  т.п.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99592" y="3212976"/>
            <a:ext cx="7306271" cy="1359032"/>
          </a:xfrm>
        </p:spPr>
        <p:txBody>
          <a:bodyPr>
            <a:normAutofit fontScale="92500"/>
          </a:bodyPr>
          <a:lstStyle/>
          <a:p>
            <a:pPr algn="l"/>
            <a:r>
              <a:rPr lang="ru-RU" sz="2000" b="1" i="1" u="sng" dirty="0" smtClean="0">
                <a:solidFill>
                  <a:srgbClr val="002060"/>
                </a:solidFill>
              </a:rPr>
              <a:t>Сентябрь - </a:t>
            </a:r>
            <a:r>
              <a:rPr lang="ru-RU" sz="2000" b="1" i="1" dirty="0" smtClean="0">
                <a:solidFill>
                  <a:srgbClr val="002060"/>
                </a:solidFill>
              </a:rPr>
              <a:t>День знаний (начало учебного года, общий праздник учителей, учеников, родителей), Всемирный День здоровья, День профилактики здорового образа жизни, День детского движения – 26 сентября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Сергей\Pictures\работа\фото\2015-2016 уч.год\1 сентября\IMG_4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836712"/>
            <a:ext cx="3284815" cy="21897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7" name="Picture 3" descr="C:\Users\Сергей\Pictures\работа\фото\2015-2016 уч.год\1 сентября\IMG_4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4159" y="836712"/>
            <a:ext cx="3271704" cy="21810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711" y="4718855"/>
            <a:ext cx="3239696" cy="18223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1" name="Picture 7" descr="http://school28.edu-kolomna.ru/local/images/school28/p1240696_jpg_13790797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4268" y="4417488"/>
            <a:ext cx="2831595" cy="2123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1406" y="71390"/>
            <a:ext cx="8929750" cy="693314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Перечень традиционных праздников, «Дней», декад и  т.п.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971599" y="2786058"/>
            <a:ext cx="7272810" cy="1857388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 smtClean="0">
                <a:solidFill>
                  <a:srgbClr val="002060"/>
                </a:solidFill>
              </a:rPr>
              <a:t>Октябрь - </a:t>
            </a:r>
            <a:r>
              <a:rPr lang="ru-RU" sz="2000" b="1" i="1" dirty="0" smtClean="0">
                <a:solidFill>
                  <a:srgbClr val="002060"/>
                </a:solidFill>
              </a:rPr>
              <a:t>День учителя (день самоуправления, КВН, концерт для учителей «От всей души»). Выставка поделок «Из сучка и задоринки». Осенний бал, День матери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781" y="4037610"/>
            <a:ext cx="4464497" cy="24787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http://school28.edu-kolomna.ru/local/images/school28/p1170944_jpg_1412603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9562" y="881590"/>
            <a:ext cx="2592288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4" name="Picture 6" descr="http://school28.edu-kolomna.ru/local/images/school28/p1170895_jpg_1412603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3222"/>
            <a:ext cx="2456779" cy="18425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6" name="Picture 8" descr="http://school28.edu-kolomna.ru/local/images/school28/20140925_145737_jpg_14119682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37610"/>
            <a:ext cx="2160000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1406" y="71390"/>
            <a:ext cx="8929750" cy="711896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Перечень традиционных праздников, «Дней», декад и  т.п.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99592" y="3207644"/>
            <a:ext cx="7560840" cy="1650115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 smtClean="0">
                <a:solidFill>
                  <a:srgbClr val="002060"/>
                </a:solidFill>
              </a:rPr>
              <a:t>Ноябрь – </a:t>
            </a:r>
            <a:r>
              <a:rPr lang="ru-RU" sz="2000" b="1" i="1" dirty="0" smtClean="0">
                <a:solidFill>
                  <a:srgbClr val="002060"/>
                </a:solidFill>
              </a:rPr>
              <a:t>День народного единства и согласия, День отказа от курения, День артиллерии (уроки мужества, встречи с офицерами, посещение в\ч). Народный праздник « Осенние посиделки».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67590" name="Picture 6" descr="http://school28.edu-kolomna.ru/local/images/school28/p1110934_jpg_1289802963.JPG"/>
          <p:cNvPicPr>
            <a:picLocks noChangeAspect="1" noChangeArrowheads="1"/>
          </p:cNvPicPr>
          <p:nvPr/>
        </p:nvPicPr>
        <p:blipFill>
          <a:blip r:embed="rId2" cstate="print"/>
          <a:srcRect l="8193" r="11925"/>
          <a:stretch>
            <a:fillRect/>
          </a:stretch>
        </p:blipFill>
        <p:spPr bwMode="auto">
          <a:xfrm>
            <a:off x="159693" y="783286"/>
            <a:ext cx="2928926" cy="22133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http://school28.edu-kolomna.ru/local/images/school28/p1310278_jpg_1446995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6544" y="1124744"/>
            <a:ext cx="2495851" cy="18718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Сергей\Pictures\bWBYsZ78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835" y="4507993"/>
            <a:ext cx="2583053" cy="23500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Сергей\Pictures\Snj6ysiH87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0825" y="4293095"/>
            <a:ext cx="2453643" cy="24536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http://school28.edu-kolomna.ru/local/images/school28/20140925_145750_jpg_14119682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0389" y="913730"/>
            <a:ext cx="1720436" cy="22939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1406" y="71390"/>
            <a:ext cx="8929750" cy="765322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Перечень традиционных праздников, «Дней», декад и  т.п.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28794" y="3214686"/>
            <a:ext cx="4786346" cy="571504"/>
          </a:xfrm>
        </p:spPr>
        <p:txBody>
          <a:bodyPr>
            <a:normAutofit/>
          </a:bodyPr>
          <a:lstStyle/>
          <a:p>
            <a:pPr algn="l"/>
            <a:r>
              <a:rPr lang="ru-RU" b="1" i="1" u="sng" dirty="0" smtClean="0">
                <a:solidFill>
                  <a:srgbClr val="002060"/>
                </a:solidFill>
              </a:rPr>
              <a:t>Декабрь </a:t>
            </a:r>
            <a:r>
              <a:rPr lang="ru-RU" b="1" i="1" dirty="0" smtClean="0">
                <a:solidFill>
                  <a:srgbClr val="002060"/>
                </a:solidFill>
              </a:rPr>
              <a:t>- новогодние сказки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Сергей\Pictures\работа\фото\2015-2016 уч.год\Новый год\1,3 класс\DSC_5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70055"/>
            <a:ext cx="3586686" cy="2401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ергей\Pictures\работа\фото\2015-2016 уч.год\Новый год\2 класс\DSC_7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5425" y="1059740"/>
            <a:ext cx="3171487" cy="2117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ергей\Pictures\работа\фото\2015-2016 уч.год\Новый год\2 класс\DSC_74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7803" y="832405"/>
            <a:ext cx="3499325" cy="2336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Сергей\Pictures\работа\фото\2015-2016 уч.год\публичный отчет директора\P13103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4809" y="3786190"/>
            <a:ext cx="3275856" cy="2456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32" y="142852"/>
            <a:ext cx="8929750" cy="35719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Перечень традиционных праздников, «Дней», декад и  т.п.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971600" y="642918"/>
            <a:ext cx="7244318" cy="1357322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 smtClean="0">
                <a:solidFill>
                  <a:srgbClr val="002060"/>
                </a:solidFill>
              </a:rPr>
              <a:t>Февраль - </a:t>
            </a:r>
            <a:r>
              <a:rPr lang="ru-RU" sz="2000" b="1" i="1" dirty="0" smtClean="0">
                <a:solidFill>
                  <a:srgbClr val="002060"/>
                </a:solidFill>
              </a:rPr>
              <a:t>Вечер встречи с выпускниками. 23 февраля (уроки мужества, посещение музея, военно-спортивная игра «Добры молодцы»).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Вечер встречи выпускников, 01.02.2014, МБОУ СОШ №28, г.о. Коломна, Московской области, фото - Алтухова В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617" y="1862481"/>
            <a:ext cx="3292238" cy="2469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4" name="Picture 4" descr="Вечер встречи выпускников, 01.02.2014, МБОУ СОШ №28, г.о. Коломна, Московской области, фото - Алтухова В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7894" y="1745642"/>
            <a:ext cx="3448024" cy="2586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chool28.edu-kolomna.ru/local/images/school28/p1260361_jpg_1393919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2881" y="4418765"/>
            <a:ext cx="3252313" cy="2439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chool28.edu-kolomna.ru/local/images/school28/p1260345_jpg_13939191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49597"/>
            <a:ext cx="3410584" cy="2557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1406" y="71390"/>
            <a:ext cx="8929750" cy="642966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Перечень традиционных праздников, «Дней», декад и  т.п.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55576" y="714356"/>
            <a:ext cx="7488832" cy="1500198"/>
          </a:xfrm>
        </p:spPr>
        <p:txBody>
          <a:bodyPr>
            <a:normAutofit fontScale="92500"/>
          </a:bodyPr>
          <a:lstStyle/>
          <a:p>
            <a:endParaRPr lang="ru-RU" sz="2000" u="sng" dirty="0" smtClean="0">
              <a:solidFill>
                <a:srgbClr val="002060"/>
              </a:solidFill>
            </a:endParaRPr>
          </a:p>
          <a:p>
            <a:r>
              <a:rPr lang="ru-RU" sz="2000" b="1" i="1" u="sng" dirty="0" smtClean="0">
                <a:solidFill>
                  <a:srgbClr val="002060"/>
                </a:solidFill>
              </a:rPr>
              <a:t>Март - </a:t>
            </a:r>
            <a:r>
              <a:rPr lang="ru-RU" sz="2000" b="1" i="1" dirty="0" smtClean="0">
                <a:solidFill>
                  <a:srgbClr val="002060"/>
                </a:solidFill>
              </a:rPr>
              <a:t>Масленица. 8 марта (конкурс «Красны девицы»). День профилактики вредных привычек (беседы со специалистами, классные часы, родительские собрания).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school28.edu-kolomna.ru/local/images/school28/p1260497_jpg_1395639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010" y="2188046"/>
            <a:ext cx="3181462" cy="23860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http://school28.edu-kolomna.ru/local/images/school28/p1260524_jpg_1395639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2131790"/>
            <a:ext cx="3001572" cy="2251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chool28.edu-kolomna.ru/local/images/school28/p1260259_jpg_13939099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36728"/>
            <a:ext cx="3223172" cy="2417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2" name="Picture 8" descr="http://school28.edu-kolomna.ru/local/images/school28/p1260214_jpg_1393909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40621"/>
            <a:ext cx="2716042" cy="2037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school28.edu-kolomna.ru/local/images/school28/p1260219_jpg_13939097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440" y="4574144"/>
            <a:ext cx="2737012" cy="2001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6" name="Picture 12" descr="http://school28.edu-kolomna.ru/local/images/school28/p1300017_jpg_14270991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5432" y="2315900"/>
            <a:ext cx="2680643" cy="20104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1406" y="71390"/>
            <a:ext cx="8929750" cy="765322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Перечень традиционных праздников, «Дней», декад и  т.п.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905226" y="857232"/>
            <a:ext cx="7339182" cy="869443"/>
          </a:xfrm>
        </p:spPr>
        <p:txBody>
          <a:bodyPr>
            <a:normAutofit fontScale="92500" lnSpcReduction="20000"/>
          </a:bodyPr>
          <a:lstStyle/>
          <a:p>
            <a:pPr algn="l"/>
            <a:endParaRPr lang="ru-RU" sz="2000" b="1" u="sng" dirty="0" smtClean="0">
              <a:solidFill>
                <a:srgbClr val="002060"/>
              </a:solidFill>
            </a:endParaRPr>
          </a:p>
          <a:p>
            <a:pPr algn="l"/>
            <a:r>
              <a:rPr lang="ru-RU" sz="2000" b="1" u="sng" dirty="0" smtClean="0">
                <a:solidFill>
                  <a:srgbClr val="002060"/>
                </a:solidFill>
              </a:rPr>
              <a:t>Апрель – </a:t>
            </a:r>
            <a:r>
              <a:rPr lang="ru-RU" sz="2000" b="1" dirty="0" smtClean="0">
                <a:solidFill>
                  <a:srgbClr val="002060"/>
                </a:solidFill>
              </a:rPr>
              <a:t>День Космонавтики. Международный день юмора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3494" name="Picture 6" descr="http://school28.edu-kolomna.ru/local/images/school28/dscn0345_jpg_1334584084.JPG"/>
          <p:cNvPicPr>
            <a:picLocks noChangeAspect="1" noChangeArrowheads="1"/>
          </p:cNvPicPr>
          <p:nvPr/>
        </p:nvPicPr>
        <p:blipFill>
          <a:blip r:embed="rId2" cstate="print"/>
          <a:srcRect b="18518"/>
          <a:stretch>
            <a:fillRect/>
          </a:stretch>
        </p:blipFill>
        <p:spPr bwMode="auto">
          <a:xfrm>
            <a:off x="2357422" y="3857628"/>
            <a:ext cx="4675877" cy="2857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26675"/>
            <a:ext cx="3788360" cy="21309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1" name="Picture 3" descr="C:\Users\Сергей\Pictures\работа\фото\2015-2016 уч.год\День космонавтики\20160413_095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2790" y="1668294"/>
            <a:ext cx="3995936" cy="2247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32" y="71414"/>
            <a:ext cx="8929750" cy="549274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Перечень традиционных праздников, «Дней», декад и  т.п.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043608" y="980728"/>
            <a:ext cx="7272808" cy="876636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 smtClean="0">
                <a:solidFill>
                  <a:srgbClr val="002060"/>
                </a:solidFill>
              </a:rPr>
              <a:t>Май – </a:t>
            </a:r>
            <a:r>
              <a:rPr lang="ru-RU" sz="2000" b="1" i="1" dirty="0" smtClean="0">
                <a:solidFill>
                  <a:srgbClr val="002060"/>
                </a:solidFill>
              </a:rPr>
              <a:t>9 мая (митинг, концерт, формирование практических навыков по ОБЖ). Последний звонок.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Сергей\Pictures\работа\фото\2015-2016 уч.год\9 мая\фото\P131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ергей\Pictures\работа\фото\2015-2016 уч.год\9 мая\фото\P1310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Сергей\Pictures\работа\фото\2015-2016 уч.год\9 мая\фото\P1310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Митинг, посвящённый 70-летию Победы в Великой Отечественной войне, 07.05.2015г., МБОУ СОШ №28, г.о. Коломна, Московской области, фото - Моисеева О.Н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974" y="1772816"/>
            <a:ext cx="7200800" cy="49431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6163182"/>
              </p:ext>
            </p:extLst>
          </p:nvPr>
        </p:nvGraphicFramePr>
        <p:xfrm>
          <a:off x="755576" y="1052735"/>
          <a:ext cx="7704856" cy="5250092"/>
        </p:xfrm>
        <a:graphic>
          <a:graphicData uri="http://schemas.openxmlformats.org/drawingml/2006/table">
            <a:tbl>
              <a:tblPr/>
              <a:tblGrid>
                <a:gridCol w="514214"/>
                <a:gridCol w="4310322"/>
                <a:gridCol w="2880320"/>
              </a:tblGrid>
              <a:tr h="6480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Название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Руководитель</a:t>
                      </a:r>
                      <a:endParaRPr lang="ru-RU" sz="2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4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Ансамбль русских народных инструментов «Родничок»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Туляков Д.Г.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4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Хореографический ансамбль 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«Калейдоскоп»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Урвачева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А.А.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4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Кружок декоративно-прикладного творчества «Веселые ладошки»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Бугаенко Г.М.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Легкая атлетика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Резникова</a:t>
                      </a: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И.С.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Тхэквондо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Пустынин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Военно-патриотический клуб «Витязь»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Полтавцев С.В.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Шахматный клуб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Кутузов В.К.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Бадминтон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95536" y="421878"/>
            <a:ext cx="84969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rgbClr val="7030A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Кружки, секции</a:t>
            </a: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и творческие коллективы школы </a:t>
            </a: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0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chool28.edu-kolomna.ru/local/images/school28/img_9572_jpg_1461332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35" y="727095"/>
            <a:ext cx="4412518" cy="24765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20" name="Picture 4" descr="http://school28.edu-kolomna.ru/local/images/school28/gnuuw_dngeq_jpg_1465378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0124" y="3573016"/>
            <a:ext cx="4480498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22" name="Picture 6" descr="http://school28.edu-kolomna.ru/local/images/school28/20160405_130607_jpg_14615309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35" y="3717032"/>
            <a:ext cx="3968441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pp.vk.me/c627531/v627531613/3f680/rCJejSbyYN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5" name="Picture 9" descr="C:\Users\Сергей\Pictures\rCJejSbyYN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3621"/>
            <a:ext cx="2880000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548680"/>
            <a:ext cx="6965245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Приоритетные задачи школы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412776"/>
            <a:ext cx="7560840" cy="5159496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/>
              <a:t> </a:t>
            </a:r>
            <a:r>
              <a:rPr lang="ru-RU" b="1" i="1" dirty="0" smtClean="0"/>
              <a:t> Выполнение требований закона «Об образовании в РФ».</a:t>
            </a:r>
            <a:endParaRPr lang="ru-RU" dirty="0" smtClean="0"/>
          </a:p>
          <a:p>
            <a:pPr>
              <a:buNone/>
            </a:pPr>
            <a:r>
              <a:rPr lang="ru-RU" b="1" i="1" dirty="0" smtClean="0"/>
              <a:t> </a:t>
            </a:r>
            <a:endParaRPr lang="ru-RU" dirty="0" smtClean="0"/>
          </a:p>
          <a:p>
            <a:pPr lvl="0"/>
            <a:r>
              <a:rPr lang="ru-RU" b="1" i="1" dirty="0" smtClean="0"/>
              <a:t>Выполнение объемов муниципального задания.</a:t>
            </a:r>
            <a:endParaRPr lang="ru-RU" dirty="0" smtClean="0"/>
          </a:p>
          <a:p>
            <a:pPr>
              <a:buNone/>
            </a:pPr>
            <a:r>
              <a:rPr lang="ru-RU" b="1" i="1" dirty="0" smtClean="0"/>
              <a:t> </a:t>
            </a:r>
            <a:endParaRPr lang="ru-RU" dirty="0" smtClean="0"/>
          </a:p>
          <a:p>
            <a:pPr lvl="0"/>
            <a:r>
              <a:rPr lang="ru-RU" b="1" i="1" dirty="0" smtClean="0"/>
              <a:t>Повышение эффективности работы учреждения.</a:t>
            </a:r>
            <a:endParaRPr lang="ru-RU" dirty="0" smtClean="0"/>
          </a:p>
          <a:p>
            <a:pPr>
              <a:buNone/>
            </a:pPr>
            <a:r>
              <a:rPr lang="ru-RU" b="1" i="1" dirty="0" smtClean="0"/>
              <a:t> </a:t>
            </a:r>
            <a:endParaRPr lang="ru-RU" dirty="0" smtClean="0"/>
          </a:p>
          <a:p>
            <a:pPr lvl="0"/>
            <a:r>
              <a:rPr lang="ru-RU" b="1" i="1" dirty="0" smtClean="0"/>
              <a:t>Реализация программы развития школы «…..».</a:t>
            </a:r>
            <a:endParaRPr lang="ru-RU" dirty="0" smtClean="0"/>
          </a:p>
          <a:p>
            <a:pPr>
              <a:buNone/>
            </a:pP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7471502"/>
              </p:ext>
            </p:extLst>
          </p:nvPr>
        </p:nvGraphicFramePr>
        <p:xfrm>
          <a:off x="1619672" y="1412775"/>
          <a:ext cx="5616624" cy="3049651"/>
        </p:xfrm>
        <a:graphic>
          <a:graphicData uri="http://schemas.openxmlformats.org/drawingml/2006/table">
            <a:tbl>
              <a:tblPr/>
              <a:tblGrid>
                <a:gridCol w="5616624"/>
              </a:tblGrid>
              <a:tr h="7956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Verdana"/>
                          <a:ea typeface="Times New Roman"/>
                          <a:cs typeface="Times New Roman"/>
                        </a:rPr>
                        <a:t>Направления: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Verdana"/>
                          <a:ea typeface="Times New Roman"/>
                          <a:cs typeface="Times New Roman"/>
                        </a:rPr>
                        <a:t>«Факел»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1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Verdana"/>
                          <a:ea typeface="Times New Roman"/>
                          <a:cs typeface="Times New Roman"/>
                        </a:rPr>
                        <a:t>«Родина»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1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Verdana"/>
                          <a:ea typeface="Times New Roman"/>
                          <a:cs typeface="Times New Roman"/>
                        </a:rPr>
                        <a:t>«Светофор»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1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Verdana"/>
                          <a:ea typeface="Times New Roman"/>
                          <a:cs typeface="Times New Roman"/>
                        </a:rPr>
                        <a:t>«Олимпиец»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1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Verdana"/>
                          <a:ea typeface="Times New Roman"/>
                          <a:cs typeface="Times New Roman"/>
                        </a:rPr>
                        <a:t>«Планета Земля»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1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Verdana"/>
                          <a:ea typeface="Times New Roman"/>
                          <a:cs typeface="Times New Roman"/>
                        </a:rPr>
                        <a:t>«Капелька»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1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Verdana"/>
                          <a:ea typeface="Times New Roman"/>
                          <a:cs typeface="Times New Roman"/>
                        </a:rPr>
                        <a:t>«Родник»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103667" y="626590"/>
            <a:ext cx="6761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Деятельность школьной детской</a:t>
            </a:r>
            <a:r>
              <a:rPr kumimoji="0" lang="ru-RU" b="1" i="1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</a:t>
            </a:r>
            <a:r>
              <a:rPr kumimoji="0" lang="ru-RU" b="1" i="1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общественной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организаций </a:t>
            </a:r>
            <a:r>
              <a:rPr kumimoji="0" lang="ru-RU" b="1" i="1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i="1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Феникс</a:t>
            </a:r>
            <a:r>
              <a:rPr kumimoji="0" lang="ru-RU" b="1" i="1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http://school28.edu-kolomna.ru/local/images/school28/p1310259_jpg_1445367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645032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14"/>
            <a:ext cx="8229600" cy="62128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Организация  внеурочной  деятельности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15609416"/>
              </p:ext>
            </p:extLst>
          </p:nvPr>
        </p:nvGraphicFramePr>
        <p:xfrm>
          <a:off x="107504" y="672333"/>
          <a:ext cx="8856984" cy="61856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48272"/>
                <a:gridCol w="4896544"/>
                <a:gridCol w="1512168"/>
              </a:tblGrid>
              <a:tr h="839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 Направление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Программа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Форма организации занятий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71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Общеинтеллектуальное</a:t>
                      </a:r>
                      <a:r>
                        <a:rPr lang="ru-RU" sz="1600" dirty="0">
                          <a:effectLst/>
                        </a:rPr>
                        <a:t> направление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Типовая программа «В мире информатики» </a:t>
                      </a:r>
                      <a:endParaRPr lang="ru-RU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>
                          <a:effectLst/>
                        </a:rPr>
                        <a:t>1-4 классы</a:t>
                      </a:r>
                      <a:r>
                        <a:rPr lang="ru-RU" sz="1600" dirty="0" smtClean="0">
                          <a:effectLst/>
                        </a:rPr>
                        <a:t>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кружок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8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Типовая </a:t>
                      </a:r>
                      <a:r>
                        <a:rPr lang="ru-RU" sz="1600" dirty="0">
                          <a:effectLst/>
                        </a:rPr>
                        <a:t>программа «Занимательный английский» </a:t>
                      </a:r>
                      <a:r>
                        <a:rPr lang="ru-RU" sz="1600" dirty="0" smtClean="0">
                          <a:effectLst/>
                        </a:rPr>
                        <a:t>(1-4 </a:t>
                      </a:r>
                      <a:r>
                        <a:rPr lang="ru-RU" sz="1600" dirty="0">
                          <a:effectLst/>
                        </a:rPr>
                        <a:t>классы)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кружок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14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Типовая программа «Удивительное естествознание» (</a:t>
                      </a:r>
                      <a:r>
                        <a:rPr lang="ru-RU" sz="1600" dirty="0" smtClean="0">
                          <a:effectLst/>
                        </a:rPr>
                        <a:t>5-6 классы)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Типовая программа «Занимательная</a:t>
                      </a:r>
                      <a:r>
                        <a:rPr lang="ru-RU" sz="1600" baseline="0" dirty="0" smtClean="0">
                          <a:effectLst/>
                        </a:rPr>
                        <a:t>  астрономия</a:t>
                      </a:r>
                      <a:r>
                        <a:rPr lang="ru-RU" sz="1600" dirty="0" smtClean="0">
                          <a:effectLst/>
                        </a:rPr>
                        <a:t>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 (7-8 классы)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кружок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7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Спортивно-оздоровительное направление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Типовая программа «Уроки здоровья» (1-4 классы)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Типовая программа </a:t>
                      </a:r>
                      <a:r>
                        <a:rPr lang="ru-RU" sz="1600" dirty="0" smtClean="0">
                          <a:effectLst/>
                        </a:rPr>
                        <a:t>«Веселый </a:t>
                      </a:r>
                      <a:r>
                        <a:rPr lang="ru-RU" sz="1600" dirty="0">
                          <a:effectLst/>
                        </a:rPr>
                        <a:t>мяч» (</a:t>
                      </a:r>
                      <a:r>
                        <a:rPr lang="ru-RU" sz="1600" dirty="0" smtClean="0">
                          <a:effectLst/>
                        </a:rPr>
                        <a:t>5-8 </a:t>
                      </a:r>
                      <a:r>
                        <a:rPr lang="ru-RU" sz="1600" dirty="0">
                          <a:effectLst/>
                        </a:rPr>
                        <a:t>класс)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секция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75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Духовно-нравственное направление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Н.А.Шевченко</a:t>
                      </a:r>
                      <a:r>
                        <a:rPr lang="ru-RU" sz="1600" dirty="0">
                          <a:effectLst/>
                        </a:rPr>
                        <a:t>. Программа духовно - нравственного воспитания «Добрый мир» (</a:t>
                      </a:r>
                      <a:r>
                        <a:rPr lang="ru-RU" sz="1600" dirty="0" smtClean="0">
                          <a:effectLst/>
                        </a:rPr>
                        <a:t>1-4 </a:t>
                      </a:r>
                      <a:r>
                        <a:rPr lang="ru-RU" sz="1600" dirty="0">
                          <a:effectLst/>
                        </a:rPr>
                        <a:t>классы) </a:t>
                      </a:r>
                      <a:r>
                        <a:rPr lang="ru-RU" sz="1600" dirty="0" smtClean="0">
                          <a:effectLst/>
                        </a:rPr>
                        <a:t>,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 «У истоков</a:t>
                      </a:r>
                      <a:r>
                        <a:rPr lang="ru-RU" sz="1600" baseline="0" dirty="0" smtClean="0">
                          <a:effectLst/>
                        </a:rPr>
                        <a:t> духовности </a:t>
                      </a:r>
                      <a:r>
                        <a:rPr lang="ru-RU" sz="1600" dirty="0" smtClean="0">
                          <a:effectLst/>
                        </a:rPr>
                        <a:t>» (5-8 </a:t>
                      </a:r>
                      <a:r>
                        <a:rPr lang="ru-RU" sz="1600" dirty="0">
                          <a:effectLst/>
                        </a:rPr>
                        <a:t>классы)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кружок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75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Авторская программа  патриотического воспитания младших школьников «Веков связующая нить» (авт. </a:t>
                      </a:r>
                      <a:r>
                        <a:rPr lang="ru-RU" sz="1600" dirty="0" err="1">
                          <a:effectLst/>
                        </a:rPr>
                        <a:t>А.В.Лахмаева</a:t>
                      </a:r>
                      <a:r>
                        <a:rPr lang="ru-RU" sz="1600" dirty="0">
                          <a:effectLst/>
                        </a:rPr>
                        <a:t>, 1-2 классы)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клуб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14"/>
            <a:ext cx="8229600" cy="62128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Организация  внеурочной  деятельности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63173554"/>
              </p:ext>
            </p:extLst>
          </p:nvPr>
        </p:nvGraphicFramePr>
        <p:xfrm>
          <a:off x="323529" y="620689"/>
          <a:ext cx="8568952" cy="57606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5586"/>
                <a:gridCol w="5288139"/>
                <a:gridCol w="1545227"/>
              </a:tblGrid>
              <a:tr h="1077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 Направление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Программа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Форма организации занятий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687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Социальное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Типовая программа по адаптации первоклассников  «Вместе играем, учимся, переживаем</a:t>
                      </a:r>
                      <a:r>
                        <a:rPr lang="ru-RU" sz="1600" dirty="0" smtClean="0">
                          <a:effectLst/>
                        </a:rPr>
                        <a:t>» (1  класс)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кружок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18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Типовая программа «Разговор о правильном питании» (1-4 классы)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кружок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5454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Общекультурное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Типовая программа «Мир глазами художника</a:t>
                      </a:r>
                      <a:r>
                        <a:rPr lang="ru-RU" sz="1600" dirty="0" smtClean="0">
                          <a:effectLst/>
                        </a:rPr>
                        <a:t>» (1-4 классы)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студия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062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Авторская программа по ритмике и </a:t>
                      </a:r>
                      <a:r>
                        <a:rPr lang="ru-RU" sz="1600" dirty="0" smtClean="0">
                          <a:effectLst/>
                        </a:rPr>
                        <a:t>хореографии (1-4 классы)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студия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2744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Типовая программа декоративно-прикладного искусства «Мастерица</a:t>
                      </a:r>
                      <a:r>
                        <a:rPr lang="ru-RU" sz="1600" dirty="0" smtClean="0">
                          <a:effectLst/>
                        </a:rPr>
                        <a:t>» </a:t>
                      </a:r>
                      <a:r>
                        <a:rPr lang="ru-RU" sz="1600" baseline="0" dirty="0" smtClean="0">
                          <a:effectLst/>
                        </a:rPr>
                        <a:t> (</a:t>
                      </a:r>
                      <a:r>
                        <a:rPr lang="ru-RU" sz="1600" dirty="0" smtClean="0">
                          <a:effectLst/>
                        </a:rPr>
                        <a:t>1-4 классы)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мастерская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64458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Типовая программа  «Античная и древнеславянская мифологии»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(</a:t>
                      </a:r>
                      <a:r>
                        <a:rPr lang="ru-RU" sz="1600" dirty="0" smtClean="0">
                          <a:effectLst/>
                        </a:rPr>
                        <a:t>5-7 </a:t>
                      </a:r>
                      <a:r>
                        <a:rPr lang="ru-RU" sz="1600" dirty="0">
                          <a:effectLst/>
                        </a:rPr>
                        <a:t>класс)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кружок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5043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04664"/>
            <a:ext cx="8229600" cy="108012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Организация  внеурочной  деятельности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9638" name="Picture 6" descr="http://school28.edu-kolomna.ru/local/images/school28/dscn3401_jpg_1319204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4143380"/>
            <a:ext cx="3286148" cy="24646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266" name="Picture 2" descr="http://school28.edu-kolomna.ru/local/images/school28/img_20150523_093055_jpg_1432554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2059918" cy="27465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268" name="Picture 4" descr="http://school28.edu-kolomna.ru/local/images/school28/20150518_132427_jpg_14325543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3434" y="4015316"/>
            <a:ext cx="2087128" cy="27828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270" name="Picture 6" descr="http://school28.edu-kolomna.ru/local/images/school28/img_1104_jpg_14327928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6578" y="1466549"/>
            <a:ext cx="3134635" cy="23509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272" name="Picture 8" descr="http://school28.edu-kolomna.ru/local/images/school28/p1300896_jpg_14325544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24380"/>
            <a:ext cx="2968731" cy="22265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0908033"/>
              </p:ext>
            </p:extLst>
          </p:nvPr>
        </p:nvGraphicFramePr>
        <p:xfrm>
          <a:off x="755576" y="2204863"/>
          <a:ext cx="7632848" cy="4032448"/>
        </p:xfrm>
        <a:graphic>
          <a:graphicData uri="http://schemas.openxmlformats.org/drawingml/2006/table">
            <a:tbl>
              <a:tblPr/>
              <a:tblGrid>
                <a:gridCol w="7632848"/>
              </a:tblGrid>
              <a:tr h="9103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2400" b="1" dirty="0">
                          <a:latin typeface="Verdana"/>
                          <a:ea typeface="Times New Roman"/>
                          <a:cs typeface="Times New Roman"/>
                        </a:rPr>
                        <a:t>День профилактики вредных привычек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0" marR="46680" marT="46680" marB="46680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58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Verdana"/>
                          <a:ea typeface="Times New Roman"/>
                          <a:cs typeface="Times New Roman"/>
                        </a:rPr>
                        <a:t>Углубленный медицинский осмотр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0" marR="46680" marT="46680" marB="466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058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Verdana"/>
                          <a:ea typeface="Times New Roman"/>
                          <a:cs typeface="Times New Roman"/>
                        </a:rPr>
                        <a:t> Общешкольный День здоровья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0" marR="46680" marT="46680" marB="46680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03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80" marR="46680" marT="46680" marB="466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755576" y="-30411"/>
            <a:ext cx="76328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Программы и мероприятия,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направленные на сохранение и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укрепление здоровья учащихся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4339610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E:\герб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356992"/>
            <a:ext cx="1979712" cy="2799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Лента лицом вверх 5"/>
          <p:cNvSpPr/>
          <p:nvPr/>
        </p:nvSpPr>
        <p:spPr>
          <a:xfrm>
            <a:off x="-180528" y="620688"/>
            <a:ext cx="9324528" cy="3312368"/>
          </a:xfrm>
          <a:prstGeom prst="ribbon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Обеспечение учебно-воспитательного процесса</a:t>
            </a:r>
            <a:endParaRPr lang="ru-RU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3346576"/>
              </p:ext>
            </p:extLst>
          </p:nvPr>
        </p:nvGraphicFramePr>
        <p:xfrm>
          <a:off x="827584" y="1326351"/>
          <a:ext cx="7560840" cy="5032898"/>
        </p:xfrm>
        <a:graphic>
          <a:graphicData uri="http://schemas.openxmlformats.org/drawingml/2006/table">
            <a:tbl>
              <a:tblPr/>
              <a:tblGrid>
                <a:gridCol w="5935613"/>
                <a:gridCol w="1625227"/>
              </a:tblGrid>
              <a:tr h="3970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Verdana"/>
                          <a:ea typeface="Times New Roman"/>
                          <a:cs typeface="Times New Roman"/>
                        </a:rPr>
                        <a:t>Общее кол-во экземпляров в школьной библиотеке: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600" baseline="0" dirty="0" smtClean="0">
                          <a:latin typeface="Verdana"/>
                          <a:ea typeface="Calibri"/>
                          <a:cs typeface="Times New Roman"/>
                        </a:rPr>
                        <a:t> 069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Verdana"/>
                          <a:ea typeface="Times New Roman"/>
                          <a:cs typeface="Times New Roman"/>
                        </a:rPr>
                        <a:t>Из них: кол-во учебников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600" baseline="0" dirty="0" smtClean="0">
                          <a:latin typeface="Verdana"/>
                          <a:ea typeface="Calibri"/>
                          <a:cs typeface="Times New Roman"/>
                        </a:rPr>
                        <a:t> 325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Verdana"/>
                          <a:ea typeface="Times New Roman"/>
                          <a:cs typeface="Times New Roman"/>
                        </a:rPr>
                        <a:t>Кол-во учебников на 1-го обучающегося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Times New Roman"/>
                          <a:cs typeface="Times New Roman"/>
                        </a:rPr>
                        <a:t>Кол-во персональных компьютеров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87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07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Verdana"/>
                          <a:ea typeface="Times New Roman"/>
                          <a:cs typeface="Times New Roman"/>
                        </a:rPr>
                        <a:t>Кол-во </a:t>
                      </a:r>
                      <a:r>
                        <a:rPr lang="ru-RU" sz="1600" dirty="0" smtClean="0">
                          <a:latin typeface="Verdana"/>
                          <a:ea typeface="Times New Roman"/>
                          <a:cs typeface="Times New Roman"/>
                        </a:rPr>
                        <a:t>компьютеров, </a:t>
                      </a:r>
                      <a:r>
                        <a:rPr lang="ru-RU" sz="1600" dirty="0">
                          <a:latin typeface="Verdana"/>
                          <a:ea typeface="Times New Roman"/>
                          <a:cs typeface="Times New Roman"/>
                        </a:rPr>
                        <a:t>используемых в учебном процессе (всего</a:t>
                      </a:r>
                      <a:r>
                        <a:rPr lang="ru-RU" sz="1600" dirty="0" smtClean="0"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Calibri"/>
                          <a:cs typeface="Times New Roman"/>
                        </a:rPr>
                        <a:t>из них: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Calibri"/>
                          <a:cs typeface="Times New Roman"/>
                        </a:rPr>
                        <a:t>80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aseline="0" dirty="0" smtClean="0">
                          <a:latin typeface="Verdana"/>
                          <a:ea typeface="Times New Roman"/>
                          <a:cs typeface="Times New Roman"/>
                        </a:rPr>
                        <a:t>        </a:t>
                      </a:r>
                      <a:r>
                        <a:rPr lang="ru-RU" sz="1600" dirty="0" smtClean="0">
                          <a:latin typeface="Verdana"/>
                          <a:ea typeface="Times New Roman"/>
                          <a:cs typeface="Times New Roman"/>
                        </a:rPr>
                        <a:t>  кол-во </a:t>
                      </a:r>
                      <a:r>
                        <a:rPr lang="ru-RU" sz="1600" dirty="0">
                          <a:latin typeface="Verdana"/>
                          <a:ea typeface="Times New Roman"/>
                          <a:cs typeface="Times New Roman"/>
                        </a:rPr>
                        <a:t>ноутбуков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Calibri"/>
                          <a:cs typeface="Times New Roman"/>
                        </a:rPr>
                        <a:t>19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Times New Roman"/>
                          <a:cs typeface="Times New Roman"/>
                        </a:rPr>
                        <a:t>          кол-во </a:t>
                      </a:r>
                      <a:r>
                        <a:rPr lang="ru-RU" sz="1600" dirty="0" err="1">
                          <a:latin typeface="Verdana"/>
                          <a:ea typeface="Times New Roman"/>
                          <a:cs typeface="Times New Roman"/>
                        </a:rPr>
                        <a:t>нетбуков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Verdana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Times New Roman"/>
                          <a:cs typeface="Times New Roman"/>
                        </a:rPr>
                        <a:t>Кол-во </a:t>
                      </a:r>
                      <a:r>
                        <a:rPr lang="ru-RU" sz="1600" dirty="0" err="1">
                          <a:latin typeface="Verdana"/>
                          <a:ea typeface="Times New Roman"/>
                          <a:cs typeface="Times New Roman"/>
                        </a:rPr>
                        <a:t>мультимедийных</a:t>
                      </a:r>
                      <a:r>
                        <a:rPr lang="ru-RU" sz="1600" dirty="0">
                          <a:latin typeface="Verdana"/>
                          <a:ea typeface="Times New Roman"/>
                          <a:cs typeface="Times New Roman"/>
                        </a:rPr>
                        <a:t> проекторов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Calibri"/>
                          <a:cs typeface="Times New Roman"/>
                        </a:rPr>
                        <a:t>11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Verdana"/>
                          <a:ea typeface="Times New Roman"/>
                          <a:cs typeface="Times New Roman"/>
                        </a:rPr>
                        <a:t>Кол-во интерактивных досок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Times New Roman"/>
                          <a:cs typeface="Times New Roman"/>
                        </a:rPr>
                        <a:t>          5</a:t>
                      </a:r>
                      <a:endParaRPr lang="ru-RU" sz="1600" dirty="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08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Verdana"/>
                          <a:ea typeface="Times New Roman"/>
                          <a:cs typeface="Times New Roman"/>
                        </a:rPr>
                        <a:t>Кол-во кабинетов, подключенных к Интернет</a:t>
                      </a:r>
                      <a:endParaRPr lang="ru-RU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Verdana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600" dirty="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45675" marR="45675" marT="45675" marB="45675">
                    <a:lnL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827584" y="618115"/>
            <a:ext cx="76735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Учебно-материальная база школы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92697"/>
            <a:ext cx="6965245" cy="86409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Общий охват учащихся питанием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11244986"/>
              </p:ext>
            </p:extLst>
          </p:nvPr>
        </p:nvGraphicFramePr>
        <p:xfrm>
          <a:off x="457200" y="1268766"/>
          <a:ext cx="8229600" cy="62644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00420"/>
                <a:gridCol w="2643206"/>
                <a:gridCol w="2185974"/>
              </a:tblGrid>
              <a:tr h="33441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Количество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Доля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       Начальная школа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завтраки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47 чел.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34%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Завтраки +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92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66%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буфетная продукция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spc="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         Средняя школа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завтраки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11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8%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29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21%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Завтраки +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23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16%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буфетная продукция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77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55%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spc="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           Старшая школа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завтраки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16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34%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Завтраки +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5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11%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буфетная продукция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26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55%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805430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20688"/>
            <a:ext cx="6965245" cy="1080119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Льготное питание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9642189"/>
              </p:ext>
            </p:extLst>
          </p:nvPr>
        </p:nvGraphicFramePr>
        <p:xfrm>
          <a:off x="179511" y="1696374"/>
          <a:ext cx="8750209" cy="47774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16093"/>
                <a:gridCol w="1710466"/>
                <a:gridCol w="1636098"/>
                <a:gridCol w="1636098"/>
                <a:gridCol w="1451454"/>
              </a:tblGrid>
              <a:tr h="493328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 dirty="0"/>
                        <a:t>Социальный статус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           Количество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493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  Завтраки 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    Обеды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493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 dirty="0"/>
                        <a:t>100%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50%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100%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spc="100"/>
                        <a:t>50%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92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Дети из многодетной семьи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 dirty="0"/>
                        <a:t>30 чел.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 dirty="0"/>
                        <a:t>-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30 чел.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spc="100"/>
                        <a:t>-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3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Дети-сироты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6 чел.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 dirty="0"/>
                        <a:t>-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6 чел.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spc="100"/>
                        <a:t>-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2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Дети, находящиеся в трудной жизненной ситуации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/>
                        <a:t>24 чел.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 dirty="0"/>
                        <a:t>-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spc="100" dirty="0"/>
                        <a:t>7 чел.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spc="100" dirty="0" smtClean="0"/>
                        <a:t>-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261469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92697"/>
            <a:ext cx="6965245" cy="86409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Общий охват учащихся питанием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11244986"/>
              </p:ext>
            </p:extLst>
          </p:nvPr>
        </p:nvGraphicFramePr>
        <p:xfrm>
          <a:off x="457200" y="1268766"/>
          <a:ext cx="8229600" cy="62644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00420"/>
                <a:gridCol w="2643206"/>
                <a:gridCol w="2185974"/>
              </a:tblGrid>
              <a:tr h="33441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Количество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Доля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       Начальная школа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завтраки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47 чел.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34%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Завтраки +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92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66%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буфетная продукция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spc="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         Средняя школа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завтраки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11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8%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29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21%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Завтраки +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23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16%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буфетная продукция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77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55%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spc="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           Старшая школа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завтраки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16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34%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Завтраки + обеды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5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11%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Только буфетная продукция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/>
                        <a:t>26 чел.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100" dirty="0"/>
                        <a:t>55%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80543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20689"/>
            <a:ext cx="6965245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Задачи школы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556792"/>
            <a:ext cx="7776864" cy="5301208"/>
          </a:xfrm>
        </p:spPr>
        <p:txBody>
          <a:bodyPr>
            <a:normAutofit fontScale="92500" lnSpcReduction="20000"/>
          </a:bodyPr>
          <a:lstStyle/>
          <a:p>
            <a:pPr marL="514350" lvl="0" indent="-514350"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1. Сохранение и укрепление здоровья всех участников образовательного процесса.</a:t>
            </a:r>
          </a:p>
          <a:p>
            <a:pPr marL="514350" lvl="0" indent="-514350">
              <a:buAutoNum type="arabicPeriod"/>
            </a:pP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2. Повышение уровня  мотивации учащихся.</a:t>
            </a:r>
            <a:endParaRPr lang="ru-RU" sz="29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3. Диагностика учебных возможностей школьников.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pPr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4. Материально – финансовое  обеспечение образовательного процесса в школе.</a:t>
            </a:r>
          </a:p>
          <a:p>
            <a:pPr>
              <a:buNone/>
            </a:pPr>
            <a:endParaRPr lang="ru-RU" sz="29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5. Введение ФГОС ООО.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9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5523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Финансовая обеспеченность </a:t>
            </a:r>
            <a:endParaRPr lang="ru-RU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72789270"/>
              </p:ext>
            </p:extLst>
          </p:nvPr>
        </p:nvGraphicFramePr>
        <p:xfrm>
          <a:off x="467543" y="1933964"/>
          <a:ext cx="8219256" cy="46633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48672"/>
                <a:gridCol w="2170584"/>
              </a:tblGrid>
              <a:tr h="76808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Годовой бюджет ОУ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effectLst/>
                        </a:rPr>
                        <a:t>32332, 5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6808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Доходы от предпринимательской деятельности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0</a:t>
                      </a:r>
                      <a:endParaRPr lang="ru-RU" sz="2400" dirty="0"/>
                    </a:p>
                  </a:txBody>
                  <a:tcPr/>
                </a:tc>
              </a:tr>
              <a:tr h="76808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Фонд оплаты труда работников школы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effectLst/>
                        </a:rPr>
                        <a:t>22063, 4 </a:t>
                      </a:r>
                      <a:endParaRPr lang="ru-RU" sz="2400" dirty="0"/>
                    </a:p>
                  </a:txBody>
                  <a:tcPr/>
                </a:tc>
              </a:tr>
              <a:tr h="76808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 том числе</a:t>
                      </a:r>
                      <a:r>
                        <a:rPr lang="ru-RU" sz="2400" baseline="0" dirty="0" smtClean="0"/>
                        <a:t> учителей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effectLst/>
                        </a:rPr>
                        <a:t>10 972, 9 </a:t>
                      </a:r>
                      <a:endParaRPr lang="ru-RU" sz="2400" dirty="0"/>
                    </a:p>
                  </a:txBody>
                  <a:tcPr/>
                </a:tc>
              </a:tr>
              <a:tr h="76808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Стимулирующая часть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effectLst/>
                        </a:rPr>
                        <a:t>438, 9 </a:t>
                      </a:r>
                      <a:endParaRPr lang="ru-RU" sz="2400" dirty="0"/>
                    </a:p>
                  </a:txBody>
                  <a:tcPr/>
                </a:tc>
              </a:tr>
              <a:tr h="76808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Прочие выплаты из областного бюджета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effectLst/>
                        </a:rPr>
                        <a:t>756, 1 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881369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4339610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E:\герб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356992"/>
            <a:ext cx="1979712" cy="2799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Лента лицом вверх 5"/>
          <p:cNvSpPr/>
          <p:nvPr/>
        </p:nvSpPr>
        <p:spPr>
          <a:xfrm>
            <a:off x="-180528" y="620688"/>
            <a:ext cx="9324528" cy="3312368"/>
          </a:xfrm>
          <a:prstGeom prst="ribbon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Социальная активность учреждения</a:t>
            </a:r>
            <a:endParaRPr lang="ru-RU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7242048" cy="93610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rgbClr val="002060"/>
                </a:solidFill>
              </a:rPr>
              <a:t>Социальная активность и внешние связи учреждения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83568" y="2564904"/>
            <a:ext cx="7704856" cy="39359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u="sng" dirty="0" smtClean="0"/>
              <a:t>Взаимодействие с местным сообществом</a:t>
            </a:r>
            <a:endParaRPr lang="ru-RU" dirty="0" smtClean="0"/>
          </a:p>
          <a:p>
            <a:pPr algn="l"/>
            <a:r>
              <a:rPr lang="ru-RU" dirty="0" smtClean="0"/>
              <a:t>МДОУ № 26 и 25 (филиал)</a:t>
            </a:r>
          </a:p>
          <a:p>
            <a:pPr algn="l"/>
            <a:r>
              <a:rPr lang="ru-RU" dirty="0" smtClean="0"/>
              <a:t>Д/К «Цементник» </a:t>
            </a:r>
          </a:p>
          <a:p>
            <a:pPr algn="l"/>
            <a:r>
              <a:rPr lang="ru-RU" dirty="0" smtClean="0"/>
              <a:t>музыкальная  школа № 2 </a:t>
            </a:r>
          </a:p>
          <a:p>
            <a:pPr algn="l"/>
            <a:r>
              <a:rPr lang="ru-RU" dirty="0" smtClean="0"/>
              <a:t>музей Воинской славы, расположенный на территории воинской части</a:t>
            </a:r>
            <a:r>
              <a:rPr lang="ru-RU" b="1" i="1" u="sng" dirty="0" smtClean="0"/>
              <a:t> </a:t>
            </a:r>
          </a:p>
          <a:p>
            <a:pPr algn="l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7931224" cy="115212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Социальная активность и внешние связи учреждения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83568" y="1916832"/>
            <a:ext cx="7704856" cy="45839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u="sng" dirty="0" smtClean="0"/>
              <a:t>Проекты и мероприятия,  адресованные местному  сообществу</a:t>
            </a:r>
            <a:endParaRPr lang="ru-RU" dirty="0" smtClean="0"/>
          </a:p>
          <a:p>
            <a:pPr algn="l"/>
            <a:r>
              <a:rPr lang="ru-RU" u="sng" dirty="0" smtClean="0"/>
              <a:t> «Экологические тропы»</a:t>
            </a:r>
            <a:endParaRPr lang="ru-RU" dirty="0" smtClean="0"/>
          </a:p>
          <a:p>
            <a:pPr algn="l"/>
            <a:r>
              <a:rPr lang="ru-RU" u="sng" dirty="0" smtClean="0"/>
              <a:t>уход за территорией на микрорайоне</a:t>
            </a:r>
            <a:endParaRPr lang="ru-RU" dirty="0" smtClean="0"/>
          </a:p>
          <a:p>
            <a:pPr algn="l"/>
            <a:r>
              <a:rPr lang="ru-RU" u="sng" dirty="0" smtClean="0"/>
              <a:t>помощь ветеранам ВОВ, ветеранам педагогического труда</a:t>
            </a:r>
            <a:endParaRPr lang="ru-RU" dirty="0" smtClean="0"/>
          </a:p>
          <a:p>
            <a:pPr algn="l"/>
            <a:r>
              <a:rPr lang="ru-RU" u="sng" dirty="0" smtClean="0"/>
              <a:t>участие в мероприятиях юбилейного характера на территории  Ларцевы  Поляны</a:t>
            </a:r>
            <a:endParaRPr lang="ru-RU" dirty="0" smtClean="0"/>
          </a:p>
          <a:p>
            <a:pPr algn="l"/>
            <a:r>
              <a:rPr lang="ru-RU" u="sng" dirty="0" smtClean="0"/>
              <a:t>концертная деятельность школьной художественной самодеятельности</a:t>
            </a:r>
            <a:endParaRPr lang="ru-RU" dirty="0" smtClean="0"/>
          </a:p>
          <a:p>
            <a:pPr algn="l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332656"/>
            <a:ext cx="8229600" cy="230425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Социальная активность и внешние связи учреждения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://school28.edu-kolomna.ru/local/images/school28/20160405_094108_jpg_1461530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3744536" cy="2106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292" name="Picture 4" descr="http://school28.edu-kolomna.ru/local/images/school28/p1290770_jpg_1425041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73016"/>
            <a:ext cx="3137925" cy="2353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294" name="Picture 6" descr="http://school28.edu-kolomna.ru/local/images/school28/img_20141014_090702_jpg_14151855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93096"/>
            <a:ext cx="2930691" cy="2198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83568" y="620688"/>
            <a:ext cx="7704856" cy="58801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u="sng" dirty="0" smtClean="0">
                <a:solidFill>
                  <a:srgbClr val="002060"/>
                </a:solidFill>
              </a:rPr>
              <a:t>Взаимодействие с </a:t>
            </a:r>
            <a:r>
              <a:rPr lang="ru-RU" b="1" i="1" u="sng" dirty="0" smtClean="0">
                <a:solidFill>
                  <a:srgbClr val="002060"/>
                </a:solidFill>
              </a:rPr>
              <a:t>вузом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</a:t>
            </a:r>
          </a:p>
          <a:p>
            <a:pPr>
              <a:buNone/>
            </a:pPr>
            <a:r>
              <a:rPr lang="ru-RU" dirty="0" smtClean="0"/>
              <a:t>         </a:t>
            </a:r>
            <a:r>
              <a:rPr lang="ru-RU" dirty="0" smtClean="0"/>
              <a:t>          Договор </a:t>
            </a:r>
            <a:r>
              <a:rPr lang="ru-RU" dirty="0" smtClean="0"/>
              <a:t>о </a:t>
            </a:r>
            <a:r>
              <a:rPr lang="ru-RU" dirty="0" smtClean="0"/>
              <a:t>сотрудничестве</a:t>
            </a:r>
          </a:p>
          <a:p>
            <a:pPr>
              <a:buNone/>
            </a:pPr>
            <a:r>
              <a:rPr lang="ru-RU" dirty="0" smtClean="0"/>
              <a:t>            с кафедрой НДО ГОУ ВО МО «ГСГУ»</a:t>
            </a:r>
          </a:p>
          <a:p>
            <a:pPr algn="ctr">
              <a:buNone/>
            </a:pPr>
            <a:r>
              <a:rPr lang="ru-RU" dirty="0" smtClean="0"/>
              <a:t>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</a:t>
            </a:r>
            <a:r>
              <a:rPr lang="ru-RU" dirty="0" smtClean="0"/>
              <a:t>Тема  </a:t>
            </a:r>
            <a:r>
              <a:rPr lang="ru-RU" dirty="0" smtClean="0"/>
              <a:t>инновационной работы:  </a:t>
            </a:r>
            <a:r>
              <a:rPr lang="ru-RU" b="1" dirty="0" smtClean="0"/>
              <a:t>«</a:t>
            </a:r>
            <a:r>
              <a:rPr lang="ru-RU" b="1" dirty="0" smtClean="0"/>
              <a:t>Новые педагогические технологии в работе с младшими школьниками</a:t>
            </a:r>
            <a:r>
              <a:rPr lang="ru-RU" b="1" dirty="0" smtClean="0"/>
              <a:t>» 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</a:t>
            </a:r>
          </a:p>
          <a:p>
            <a:pPr>
              <a:buNone/>
            </a:pPr>
            <a:r>
              <a:rPr lang="ru-RU" b="1" dirty="0" smtClean="0"/>
              <a:t>         </a:t>
            </a:r>
            <a:r>
              <a:rPr lang="ru-RU" dirty="0" smtClean="0"/>
              <a:t>Научный руководитель: кандидат педагогических наук, доцент кафедры </a:t>
            </a:r>
            <a:r>
              <a:rPr lang="ru-RU" dirty="0" smtClean="0"/>
              <a:t>НДО</a:t>
            </a:r>
            <a:r>
              <a:rPr lang="ru-RU" dirty="0" smtClean="0"/>
              <a:t>  </a:t>
            </a:r>
            <a:r>
              <a:rPr lang="ru-RU" dirty="0" smtClean="0"/>
              <a:t>«ГСГУ» </a:t>
            </a:r>
            <a:r>
              <a:rPr lang="ru-RU" dirty="0" smtClean="0"/>
              <a:t>Смирнова Ольга Михайловна</a:t>
            </a:r>
          </a:p>
          <a:p>
            <a:endParaRPr lang="ru-RU" dirty="0"/>
          </a:p>
        </p:txBody>
      </p:sp>
      <p:pic>
        <p:nvPicPr>
          <p:cNvPr id="5" name="Picture 2" descr="E:\герб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476492" cy="2088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0" name="Picture 2" descr="C:\Users\Олег\Desktop\г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32656"/>
            <a:ext cx="1730251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8417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Основные направления сотрудничества: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84784"/>
            <a:ext cx="7776864" cy="4968552"/>
          </a:xfrm>
        </p:spPr>
        <p:txBody>
          <a:bodyPr>
            <a:normAutofit/>
          </a:bodyPr>
          <a:lstStyle/>
          <a:p>
            <a:r>
              <a:rPr lang="ru-RU" dirty="0" smtClean="0"/>
              <a:t>повышение </a:t>
            </a:r>
            <a:r>
              <a:rPr lang="ru-RU" dirty="0"/>
              <a:t>уровня  профессиональной подготовки педагогов школы через изучение передового педагогического опыта при участии преподавателей ВУЗа;</a:t>
            </a:r>
          </a:p>
          <a:p>
            <a:r>
              <a:rPr lang="ru-RU" dirty="0" smtClean="0"/>
              <a:t> </a:t>
            </a:r>
            <a:r>
              <a:rPr lang="ru-RU" dirty="0"/>
              <a:t>обобщение опыта работы через проведение совместных семинаров, круглых столов, консультаций, мастер-классов для педагогов города и студентов, выпуск методических  рекомендаций;</a:t>
            </a:r>
          </a:p>
          <a:p>
            <a:r>
              <a:rPr lang="ru-RU" dirty="0" smtClean="0"/>
              <a:t> </a:t>
            </a:r>
            <a:r>
              <a:rPr lang="ru-RU" dirty="0"/>
              <a:t>организация    производственной педагогической практики студентов на базе школы;</a:t>
            </a:r>
          </a:p>
          <a:p>
            <a:r>
              <a:rPr lang="ru-RU" dirty="0" smtClean="0"/>
              <a:t> </a:t>
            </a:r>
            <a:r>
              <a:rPr lang="ru-RU" dirty="0"/>
              <a:t>содействие в трудоустройстве выпускников.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218299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chool28.edu-kolomna.ru/local/images/school28/dscn0027_jpg_1427100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4067605" cy="3050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chool28.edu-kolomna.ru/local/images/school28/dscn2119_jpg_1457947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361670" cy="3271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5023" y="620689"/>
            <a:ext cx="6965245" cy="79208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Взаимодействие с «ГСГУ»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1947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755576" y="548680"/>
            <a:ext cx="7632848" cy="580925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 </a:t>
            </a:r>
          </a:p>
          <a:p>
            <a:pPr algn="ctr">
              <a:buNone/>
            </a:pPr>
            <a:r>
              <a:rPr lang="ru-RU" sz="3200" b="1" i="1" dirty="0" smtClean="0">
                <a:solidFill>
                  <a:srgbClr val="002060"/>
                </a:solidFill>
              </a:rPr>
              <a:t>Публикации в СМИ об учреждении</a:t>
            </a:r>
          </a:p>
          <a:p>
            <a:pPr algn="ctr">
              <a:buNone/>
            </a:pPr>
            <a:r>
              <a:rPr lang="ru-RU" sz="3200" b="1" i="1" dirty="0" smtClean="0">
                <a:solidFill>
                  <a:srgbClr val="002060"/>
                </a:solidFill>
              </a:rPr>
              <a:t> в 2016-17 учебном году</a:t>
            </a:r>
          </a:p>
          <a:p>
            <a:pPr>
              <a:buNone/>
            </a:pPr>
            <a:endParaRPr lang="ru-RU" dirty="0" smtClean="0"/>
          </a:p>
          <a:p>
            <a:pPr lvl="0">
              <a:buNone/>
            </a:pPr>
            <a:r>
              <a:rPr lang="ru-RU" sz="5400" smtClean="0"/>
              <a:t>     </a:t>
            </a:r>
            <a:r>
              <a:rPr lang="ru-RU" sz="5400" dirty="0" smtClean="0"/>
              <a:t>КТВ, </a:t>
            </a:r>
          </a:p>
          <a:p>
            <a:pPr lvl="0">
              <a:buNone/>
            </a:pPr>
            <a:r>
              <a:rPr lang="ru-RU" sz="5400" dirty="0" smtClean="0"/>
              <a:t>     выпуски новостей</a:t>
            </a:r>
          </a:p>
          <a:p>
            <a:pPr lvl="0">
              <a:buNone/>
            </a:pPr>
            <a:r>
              <a:rPr lang="ru-RU" sz="3900" dirty="0" smtClean="0"/>
              <a:t>  </a:t>
            </a:r>
            <a:r>
              <a:rPr lang="ru-RU" sz="3900" i="1" dirty="0" smtClean="0"/>
              <a:t>(</a:t>
            </a:r>
            <a:r>
              <a:rPr lang="ru-RU" sz="3800" i="1" dirty="0" smtClean="0"/>
              <a:t>о спортивных достижениях учащихся в городских мероприятиях, о торжественном митинге, посвященном Дню победы)</a:t>
            </a:r>
            <a:endParaRPr lang="ru-RU" sz="3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4339610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E:\герб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356992"/>
            <a:ext cx="1979712" cy="2799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Лента лицом вверх 5"/>
          <p:cNvSpPr/>
          <p:nvPr/>
        </p:nvSpPr>
        <p:spPr>
          <a:xfrm>
            <a:off x="-180528" y="620688"/>
            <a:ext cx="9324528" cy="3312368"/>
          </a:xfrm>
          <a:prstGeom prst="ribbon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Результаты деятельности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в 2016-2017 учебном году</a:t>
            </a:r>
            <a:endParaRPr lang="ru-RU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576064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/>
              <a:t/>
            </a:r>
            <a:br>
              <a:rPr lang="ru-RU" sz="2700" b="1" i="1" dirty="0" smtClean="0"/>
            </a:br>
            <a:r>
              <a:rPr lang="ru-RU" sz="2700" b="1" i="1" dirty="0" smtClean="0"/>
              <a:t/>
            </a:r>
            <a:br>
              <a:rPr lang="ru-RU" sz="2700" b="1" i="1" dirty="0" smtClean="0"/>
            </a:br>
            <a:r>
              <a:rPr lang="ru-RU" sz="2700" b="1" i="1" dirty="0" smtClean="0"/>
              <a:t/>
            </a:r>
            <a:br>
              <a:rPr lang="ru-RU" sz="2700" b="1" i="1" dirty="0" smtClean="0"/>
            </a:br>
            <a:r>
              <a:rPr lang="ru-RU" sz="3100" b="1" i="1" dirty="0" smtClean="0">
                <a:solidFill>
                  <a:srgbClr val="0070C0"/>
                </a:solidFill>
              </a:rPr>
              <a:t>Усвоение программ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42380581"/>
              </p:ext>
            </p:extLst>
          </p:nvPr>
        </p:nvGraphicFramePr>
        <p:xfrm>
          <a:off x="323530" y="1052739"/>
          <a:ext cx="8640960" cy="59260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24134"/>
                <a:gridCol w="1872208"/>
                <a:gridCol w="2088234"/>
                <a:gridCol w="1728192"/>
                <a:gridCol w="1728192"/>
              </a:tblGrid>
              <a:tr h="616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dirty="0"/>
                        <a:t>Классы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dirty="0"/>
                        <a:t>Усвоение программ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dirty="0"/>
                        <a:t>Качество усвоения программ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dirty="0"/>
                        <a:t>С одной «4»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dirty="0"/>
                        <a:t>С одной «3»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2 «А»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100%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74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2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2 «Б»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100%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63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4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3 «А»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100%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57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2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3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4 «А»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100%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52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3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5 «А»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100%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48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2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3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6 «А»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100%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47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6 «Б»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100%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27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7 «А»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100%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40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8 «А»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100%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22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8 «Б»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100%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12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9 «А»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100%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26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10 «А»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100%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50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1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11 «А»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100%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33</a:t>
                      </a:r>
                      <a:r>
                        <a:rPr lang="ru-RU" sz="1400" b="1" dirty="0"/>
                        <a:t>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0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374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Всего: 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100%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 smtClean="0"/>
                        <a:t>34%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/>
                        <a:t>5 (2%)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95"/>
                        </a:spcAft>
                      </a:pPr>
                      <a:r>
                        <a:rPr lang="ru-RU" sz="1400" b="1" dirty="0"/>
                        <a:t>18 (6%)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36e55ec52f8ae77deb3055bc4df49f76d6c717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1690</TotalTime>
  <Words>2925</Words>
  <Application>Microsoft Office PowerPoint</Application>
  <PresentationFormat>Экран (4:3)</PresentationFormat>
  <Paragraphs>1070</Paragraphs>
  <Slides>78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0" baseType="lpstr">
      <vt:lpstr>Кнопка</vt:lpstr>
      <vt:lpstr>Документ</vt:lpstr>
      <vt:lpstr>            </vt:lpstr>
      <vt:lpstr>Общие сведения о школе</vt:lpstr>
      <vt:lpstr>Уставные документы</vt:lpstr>
      <vt:lpstr>Структура ОО</vt:lpstr>
      <vt:lpstr>Администрация</vt:lpstr>
      <vt:lpstr> Приоритетные задачи школы </vt:lpstr>
      <vt:lpstr>Задачи школы</vt:lpstr>
      <vt:lpstr>Слайд 8</vt:lpstr>
      <vt:lpstr>   Усвоение программ   </vt:lpstr>
      <vt:lpstr>  Результаты ДР в 4-7 классах  (март, май 2017 года)              </vt:lpstr>
      <vt:lpstr>Результаты ВПР,  4-5 классы </vt:lpstr>
      <vt:lpstr>Результаты  ВПР, 11 класс </vt:lpstr>
      <vt:lpstr> Результаты итоговой аттестации учащихся  9-ых классов </vt:lpstr>
      <vt:lpstr> Результаты итоговой аттестации учащихся  9-ых классов (предметы по выбору) </vt:lpstr>
      <vt:lpstr>Сравнительный анализ качества усвоения программ по результатам сдачи ОГЭ по предметам по выбору за два года</vt:lpstr>
      <vt:lpstr>Сравнительный анализ качества усвоения программ по результатам сдачи ОГЭ по предметам по выбору за два года</vt:lpstr>
      <vt:lpstr>Результаты ЕГЭ</vt:lpstr>
      <vt:lpstr>Результаты ЕГЭ</vt:lpstr>
      <vt:lpstr>Результаты ЕГЭ</vt:lpstr>
      <vt:lpstr> Сведения о поступлении выпускников основной школы</vt:lpstr>
      <vt:lpstr>Анализ поступления выпускников основной школы за пять лет</vt:lpstr>
      <vt:lpstr>Сведения о поступлении выпускников средней школы</vt:lpstr>
      <vt:lpstr>Гордость школы</vt:lpstr>
      <vt:lpstr> Результаты участия в муниципальном этапе Всероссийской олимпиады школьников</vt:lpstr>
      <vt:lpstr>Сравнительный анализ результатов участия МОУ СОШ № 28  в городских олимпиадах</vt:lpstr>
      <vt:lpstr>Результаты участия в региональном этапе Всероссийской олимпиады </vt:lpstr>
      <vt:lpstr>Результаты участия в Муниципальных предметных конкурсах</vt:lpstr>
      <vt:lpstr>Результаты участия в Муниципальных предметных конкурсах</vt:lpstr>
      <vt:lpstr>Результаты участия в Муниципальных предметных конкурсах</vt:lpstr>
      <vt:lpstr>Результаты участия в Международном игровом конкурсе «Британский бульдог»</vt:lpstr>
      <vt:lpstr>Результаты участия в дистанционных конкурсах и олимпиадах</vt:lpstr>
      <vt:lpstr>Слайд 32</vt:lpstr>
      <vt:lpstr>Результаты участия в творческих конкурсах</vt:lpstr>
      <vt:lpstr>Результаты участия в творческих конкурсах</vt:lpstr>
      <vt:lpstr>Результаты участия в творческих конкурсах</vt:lpstr>
      <vt:lpstr>Результаты участия в спортивных соревнованиях</vt:lpstr>
      <vt:lpstr>Результаты участия в спортивных соревнованиях</vt:lpstr>
      <vt:lpstr>Спортивные достижения учащихся</vt:lpstr>
      <vt:lpstr>Слайд 39</vt:lpstr>
      <vt:lpstr>Контингент обучающихся</vt:lpstr>
      <vt:lpstr>Педагогический коллектив</vt:lpstr>
      <vt:lpstr>Курсовая подготовка педагогических работников</vt:lpstr>
      <vt:lpstr>Педагогический коллектив</vt:lpstr>
      <vt:lpstr>  Система психолого-медико-социального сопровождения </vt:lpstr>
      <vt:lpstr>Обобщение и распространение передового педагогического опыта учителей  в 2016-2017 учебном году</vt:lpstr>
      <vt:lpstr>Обобщение и распространение передового педагогического опыта учителей  в 2016-2017 учебном году</vt:lpstr>
      <vt:lpstr>Обобщение и распространение передового педагогического опыта учителей  в 2016-2017 учебном году</vt:lpstr>
      <vt:lpstr>Обобщение и распространение передового педагогического опыта  </vt:lpstr>
      <vt:lpstr>Слайд 49</vt:lpstr>
      <vt:lpstr>Перечень традиционных праздников, «Дней», декад и  т.п.</vt:lpstr>
      <vt:lpstr>Перечень традиционных праздников, «Дней», декад и  т.п.</vt:lpstr>
      <vt:lpstr>Перечень традиционных праздников, «Дней», декад и  т.п.</vt:lpstr>
      <vt:lpstr>Перечень традиционных праздников, «Дней», декад и  т.п.</vt:lpstr>
      <vt:lpstr>Перечень традиционных праздников, «Дней», декад и  т.п.</vt:lpstr>
      <vt:lpstr>Перечень традиционных праздников, «Дней», декад и  т.п.</vt:lpstr>
      <vt:lpstr>Перечень традиционных праздников, «Дней», декад и  т.п.</vt:lpstr>
      <vt:lpstr>Перечень традиционных праздников, «Дней», декад и  т.п.</vt:lpstr>
      <vt:lpstr>Слайд 58</vt:lpstr>
      <vt:lpstr>Слайд 59</vt:lpstr>
      <vt:lpstr>Слайд 60</vt:lpstr>
      <vt:lpstr>Организация  внеурочной  деятельности</vt:lpstr>
      <vt:lpstr>Организация  внеурочной  деятельности</vt:lpstr>
      <vt:lpstr>Организация  внеурочной  деятельности</vt:lpstr>
      <vt:lpstr>Слайд 64</vt:lpstr>
      <vt:lpstr>Слайд 65</vt:lpstr>
      <vt:lpstr>Слайд 66</vt:lpstr>
      <vt:lpstr>Общий охват учащихся питанием </vt:lpstr>
      <vt:lpstr>Льготное питание </vt:lpstr>
      <vt:lpstr>Общий охват учащихся питанием </vt:lpstr>
      <vt:lpstr>Финансовая обеспеченность </vt:lpstr>
      <vt:lpstr>Слайд 71</vt:lpstr>
      <vt:lpstr> Социальная активность и внешние связи учреждения </vt:lpstr>
      <vt:lpstr> Социальная активность и внешние связи учреждения </vt:lpstr>
      <vt:lpstr>   Социальная активность и внешние связи учреждения </vt:lpstr>
      <vt:lpstr>Слайд 75</vt:lpstr>
      <vt:lpstr>Основные направления сотрудничества: </vt:lpstr>
      <vt:lpstr>Взаимодействие с «ГСГУ»</vt:lpstr>
      <vt:lpstr>Слайд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средняя общеобразовательная  школа № 28</dc:title>
  <dc:creator>Симаковы</dc:creator>
  <cp:lastModifiedBy>Олег</cp:lastModifiedBy>
  <cp:revision>241</cp:revision>
  <cp:lastPrinted>2016-09-16T07:45:06Z</cp:lastPrinted>
  <dcterms:created xsi:type="dcterms:W3CDTF">2012-11-11T08:17:46Z</dcterms:created>
  <dcterms:modified xsi:type="dcterms:W3CDTF">2017-09-03T11:52:03Z</dcterms:modified>
</cp:coreProperties>
</file>